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36"/>
  </p:notesMasterIdLst>
  <p:sldIdLst>
    <p:sldId id="358" r:id="rId2"/>
    <p:sldId id="404" r:id="rId3"/>
    <p:sldId id="389" r:id="rId4"/>
    <p:sldId id="2582" r:id="rId5"/>
    <p:sldId id="365" r:id="rId6"/>
    <p:sldId id="360" r:id="rId7"/>
    <p:sldId id="2586" r:id="rId8"/>
    <p:sldId id="2583" r:id="rId9"/>
    <p:sldId id="361" r:id="rId10"/>
    <p:sldId id="381" r:id="rId11"/>
    <p:sldId id="383" r:id="rId12"/>
    <p:sldId id="2592" r:id="rId13"/>
    <p:sldId id="2597" r:id="rId14"/>
    <p:sldId id="2599" r:id="rId15"/>
    <p:sldId id="2598" r:id="rId16"/>
    <p:sldId id="2600" r:id="rId17"/>
    <p:sldId id="2601" r:id="rId18"/>
    <p:sldId id="2602" r:id="rId19"/>
    <p:sldId id="2603" r:id="rId20"/>
    <p:sldId id="2605" r:id="rId21"/>
    <p:sldId id="2604" r:id="rId22"/>
    <p:sldId id="410" r:id="rId23"/>
    <p:sldId id="2606" r:id="rId24"/>
    <p:sldId id="2607" r:id="rId25"/>
    <p:sldId id="2585" r:id="rId26"/>
    <p:sldId id="2588" r:id="rId27"/>
    <p:sldId id="2589" r:id="rId28"/>
    <p:sldId id="2595" r:id="rId29"/>
    <p:sldId id="390" r:id="rId30"/>
    <p:sldId id="406" r:id="rId31"/>
    <p:sldId id="2590" r:id="rId32"/>
    <p:sldId id="407" r:id="rId33"/>
    <p:sldId id="2591" r:id="rId34"/>
    <p:sldId id="302" r:id="rId35"/>
  </p:sldIdLst>
  <p:sldSz cx="12192000" cy="6858000"/>
  <p:notesSz cx="7023100" cy="9309100"/>
  <p:photoAlbum/>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NARI" initials="S" lastIdx="1" clrIdx="0">
    <p:extLst>
      <p:ext uri="{19B8F6BF-5375-455C-9EA6-DF929625EA0E}">
        <p15:presenceInfo xmlns:p15="http://schemas.microsoft.com/office/powerpoint/2012/main" userId="SEN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E"/>
    <a:srgbClr val="000099"/>
    <a:srgbClr val="463FD3"/>
    <a:srgbClr val="FF3300"/>
    <a:srgbClr val="996600"/>
    <a:srgbClr val="C6CD69"/>
    <a:srgbClr val="98C678"/>
    <a:srgbClr val="CCFF33"/>
    <a:srgbClr val="F8EECA"/>
    <a:srgbClr val="00C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76" autoAdjust="0"/>
    <p:restoredTop sz="94717" autoAdjust="0"/>
  </p:normalViewPr>
  <p:slideViewPr>
    <p:cSldViewPr>
      <p:cViewPr varScale="1">
        <p:scale>
          <a:sx n="71" d="100"/>
          <a:sy n="71" d="100"/>
        </p:scale>
        <p:origin x="750" y="54"/>
      </p:cViewPr>
      <p:guideLst>
        <p:guide orient="horz" pos="2160"/>
        <p:guide pos="3840"/>
      </p:guideLst>
    </p:cSldViewPr>
  </p:slideViewPr>
  <p:outlineViewPr>
    <p:cViewPr>
      <p:scale>
        <a:sx n="33" d="100"/>
        <a:sy n="33" d="100"/>
      </p:scale>
      <p:origin x="0" y="75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latin typeface="Tahoma" pitchFamily="34" charset="0"/>
                <a:ea typeface="Tahoma" pitchFamily="34" charset="0"/>
                <a:cs typeface="Tahoma" pitchFamily="34" charset="0"/>
              </a:rPr>
              <a:t>EJECUCIÓN PRESUPUESTARIA 2018</a:t>
            </a: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3.0794638338244605E-2"/>
          <c:y val="0.10181082030312046"/>
          <c:w val="0.58155663480071884"/>
          <c:h val="0.7275092194057291"/>
        </c:manualLayout>
      </c:layout>
      <c:pie3DChart>
        <c:varyColors val="1"/>
        <c:dLbls>
          <c:showLegendKey val="0"/>
          <c:showVal val="0"/>
          <c:showCatName val="0"/>
          <c:showSerName val="0"/>
          <c:showPercent val="0"/>
          <c:showBubbleSize val="0"/>
          <c:showLeaderLines val="0"/>
        </c:dLbls>
      </c:pie3DChart>
    </c:plotArea>
    <c:legend>
      <c:legendPos val="r"/>
      <c:layout/>
      <c:overlay val="0"/>
      <c:txPr>
        <a:bodyPr/>
        <a:lstStyle/>
        <a:p>
          <a:pPr>
            <a:defRPr sz="800">
              <a:latin typeface="Tahoma" pitchFamily="34" charset="0"/>
              <a:ea typeface="Tahoma" pitchFamily="34" charset="0"/>
              <a:cs typeface="Tahoma" pitchFamily="34" charset="0"/>
            </a:defRPr>
          </a:pPr>
          <a:endParaRPr lang="es-MX"/>
        </a:p>
      </c:txPr>
    </c:legend>
    <c:plotVisOnly val="1"/>
    <c:dispBlanksAs val="gap"/>
    <c:showDLblsOverMax val="0"/>
  </c:chart>
  <c:spPr>
    <a:ln>
      <a:noFill/>
    </a:ln>
  </c:sp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C8835-2C4E-427F-A162-FE4C2EA98E62}"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BO"/>
        </a:p>
      </dgm:t>
    </dgm:pt>
    <dgm:pt modelId="{EBD914B5-865D-461D-AF08-EC47C9D572BA}">
      <dgm:prSet phldrT="[Texto]" custT="1"/>
      <dgm:spPr>
        <a:blipFill dpi="0" rotWithShape="0">
          <a:blip xmlns:r="http://schemas.openxmlformats.org/officeDocument/2006/relationships" r:embed="rId1">
            <a:alphaModFix amt="53000"/>
          </a:blip>
          <a:srcRect/>
          <a:stretch>
            <a:fillRect/>
          </a:stretch>
        </a:blipFill>
      </dgm:spPr>
      <dgm:t>
        <a:bodyPr/>
        <a:lstStyle/>
        <a:p>
          <a:pPr algn="just"/>
          <a:r>
            <a:rPr lang="es-BO" sz="2000" b="1" u="sng" dirty="0">
              <a:solidFill>
                <a:schemeClr val="tx1"/>
              </a:solidFill>
            </a:rPr>
            <a:t>CPE</a:t>
          </a:r>
        </a:p>
      </dgm:t>
    </dgm:pt>
    <dgm:pt modelId="{BC3B920F-7DFE-4CAE-825F-3FC64620305B}" type="parTrans" cxnId="{E619D03C-2973-49CC-B374-59FDE3F2D47E}">
      <dgm:prSet/>
      <dgm:spPr/>
      <dgm:t>
        <a:bodyPr/>
        <a:lstStyle/>
        <a:p>
          <a:endParaRPr lang="es-BO"/>
        </a:p>
      </dgm:t>
    </dgm:pt>
    <dgm:pt modelId="{1A04E24B-9C6A-4A33-85E5-CF5D38D2CA86}" type="sibTrans" cxnId="{E619D03C-2973-49CC-B374-59FDE3F2D47E}">
      <dgm:prSet>
        <dgm:style>
          <a:lnRef idx="3">
            <a:schemeClr val="lt1"/>
          </a:lnRef>
          <a:fillRef idx="1">
            <a:schemeClr val="accent5"/>
          </a:fillRef>
          <a:effectRef idx="1">
            <a:schemeClr val="accent5"/>
          </a:effectRef>
          <a:fontRef idx="minor">
            <a:schemeClr val="lt1"/>
          </a:fontRef>
        </dgm:style>
      </dgm:prSet>
      <dgm:spPr/>
      <dgm:t>
        <a:bodyPr/>
        <a:lstStyle/>
        <a:p>
          <a:endParaRPr lang="es-BO"/>
        </a:p>
      </dgm:t>
    </dgm:pt>
    <dgm:pt modelId="{1CA6983A-FE44-40C6-837A-1F9636383DEF}">
      <dgm:prSet custT="1"/>
      <dgm:spPr>
        <a:blipFill rotWithShape="0">
          <a:blip xmlns:r="http://schemas.openxmlformats.org/officeDocument/2006/relationships" r:embed="rId2">
            <a:alphaModFix amt="53000"/>
          </a:blip>
          <a:stretch>
            <a:fillRect/>
          </a:stretch>
        </a:blipFill>
      </dgm:spPr>
      <dgm:t>
        <a:bodyPr/>
        <a:lstStyle/>
        <a:p>
          <a:pPr algn="just">
            <a:buNone/>
          </a:pPr>
          <a:r>
            <a:rPr lang="es-ES" sz="2000" b="1" u="sng" dirty="0">
              <a:solidFill>
                <a:schemeClr val="tx1"/>
              </a:solidFill>
            </a:rPr>
            <a:t>Ley N° 341</a:t>
          </a:r>
        </a:p>
        <a:p>
          <a:pPr algn="just">
            <a:buNone/>
          </a:pPr>
          <a:r>
            <a:rPr lang="es-BO" sz="1800" dirty="0">
              <a:solidFill>
                <a:schemeClr val="tx1"/>
              </a:solidFill>
            </a:rPr>
            <a:t>    Art. 33, 15</a:t>
          </a:r>
        </a:p>
        <a:p>
          <a:pPr algn="just">
            <a:buNone/>
          </a:pPr>
          <a:r>
            <a:rPr lang="es-BO" sz="1800" dirty="0">
              <a:solidFill>
                <a:schemeClr val="tx1"/>
              </a:solidFill>
            </a:rPr>
            <a:t>    Art. 37</a:t>
          </a:r>
          <a:endParaRPr lang="es-BO" sz="1800" b="1" u="sng" dirty="0">
            <a:solidFill>
              <a:schemeClr val="tx1"/>
            </a:solidFill>
          </a:endParaRPr>
        </a:p>
      </dgm:t>
    </dgm:pt>
    <dgm:pt modelId="{9F86AFC3-4D08-45E7-A4A2-6E6C69D56802}" type="parTrans" cxnId="{99FAEB63-5893-4D37-A666-883DF7E3093B}">
      <dgm:prSet/>
      <dgm:spPr/>
      <dgm:t>
        <a:bodyPr/>
        <a:lstStyle/>
        <a:p>
          <a:endParaRPr lang="es-BO"/>
        </a:p>
      </dgm:t>
    </dgm:pt>
    <dgm:pt modelId="{094EB822-24E3-4D92-91B9-E40CEDD0422A}" type="sibTrans" cxnId="{99FAEB63-5893-4D37-A666-883DF7E3093B}">
      <dgm:prSet>
        <dgm:style>
          <a:lnRef idx="1">
            <a:schemeClr val="accent1"/>
          </a:lnRef>
          <a:fillRef idx="2">
            <a:schemeClr val="accent1"/>
          </a:fillRef>
          <a:effectRef idx="1">
            <a:schemeClr val="accent1"/>
          </a:effectRef>
          <a:fontRef idx="minor">
            <a:schemeClr val="dk1"/>
          </a:fontRef>
        </dgm:style>
      </dgm:prSet>
      <dgm:spPr/>
      <dgm:t>
        <a:bodyPr/>
        <a:lstStyle/>
        <a:p>
          <a:endParaRPr lang="es-BO"/>
        </a:p>
      </dgm:t>
    </dgm:pt>
    <dgm:pt modelId="{88A8073B-CD0B-4F13-B131-0C2E7D421903}">
      <dgm:prSet custT="1"/>
      <dgm:spPr>
        <a:blipFill dpi="0" rotWithShape="0">
          <a:blip xmlns:r="http://schemas.openxmlformats.org/officeDocument/2006/relationships" r:embed="rId3"/>
          <a:srcRect/>
          <a:stretch>
            <a:fillRect/>
          </a:stretch>
        </a:blipFill>
      </dgm:spPr>
      <dgm:t>
        <a:bodyPr/>
        <a:lstStyle/>
        <a:p>
          <a:pPr algn="just"/>
          <a:r>
            <a:rPr lang="es-ES" sz="2000" b="1" u="sng" dirty="0" err="1">
              <a:solidFill>
                <a:schemeClr val="bg1"/>
              </a:solidFill>
            </a:rPr>
            <a:t>D.S</a:t>
          </a:r>
          <a:r>
            <a:rPr lang="es-ES" sz="2000" b="1" u="sng" dirty="0">
              <a:solidFill>
                <a:schemeClr val="bg1"/>
              </a:solidFill>
            </a:rPr>
            <a:t>. 0214 PNT</a:t>
          </a:r>
        </a:p>
        <a:p>
          <a:pPr marL="182563" indent="0" algn="just"/>
          <a:r>
            <a:rPr lang="es-ES" sz="1800" dirty="0">
              <a:solidFill>
                <a:schemeClr val="bg1"/>
              </a:solidFill>
            </a:rPr>
            <a:t>Rendición de cuentas de las entidades públicas para facilitar el control social por parte de la sociedad civil.</a:t>
          </a:r>
          <a:endParaRPr lang="es-BO" sz="1800" dirty="0">
            <a:solidFill>
              <a:schemeClr val="bg1"/>
            </a:solidFill>
          </a:endParaRPr>
        </a:p>
      </dgm:t>
    </dgm:pt>
    <dgm:pt modelId="{B3BC5AEB-66D7-42D8-A3BB-674DCE4FA36C}" type="parTrans" cxnId="{8478DB17-5C82-4D9C-B429-0AEE24A7FD03}">
      <dgm:prSet/>
      <dgm:spPr/>
      <dgm:t>
        <a:bodyPr/>
        <a:lstStyle/>
        <a:p>
          <a:endParaRPr lang="es-BO"/>
        </a:p>
      </dgm:t>
    </dgm:pt>
    <dgm:pt modelId="{D3C10DA9-CAF3-4501-9004-B18CAF94228A}" type="sibTrans" cxnId="{8478DB17-5C82-4D9C-B429-0AEE24A7FD03}">
      <dgm:prSet/>
      <dgm:spPr/>
      <dgm:t>
        <a:bodyPr/>
        <a:lstStyle/>
        <a:p>
          <a:endParaRPr lang="es-BO"/>
        </a:p>
      </dgm:t>
    </dgm:pt>
    <dgm:pt modelId="{1015842B-C445-45AB-8512-6BEC59A12776}">
      <dgm:prSet phldrT="[Texto]" custT="1"/>
      <dgm:spPr/>
      <dgm:t>
        <a:bodyPr/>
        <a:lstStyle/>
        <a:p>
          <a:pPr algn="just">
            <a:buNone/>
          </a:pPr>
          <a:r>
            <a:rPr lang="es-BO" sz="1800" dirty="0">
              <a:solidFill>
                <a:schemeClr val="tx1"/>
              </a:solidFill>
            </a:rPr>
            <a:t>Art. 21, 6 Acceso a la </a:t>
          </a:r>
          <a:r>
            <a:rPr lang="es-BO" sz="1800" dirty="0" smtClean="0">
              <a:solidFill>
                <a:schemeClr val="tx1"/>
              </a:solidFill>
            </a:rPr>
            <a:t>Información.</a:t>
          </a:r>
          <a:endParaRPr lang="es-BO" sz="1800" dirty="0">
            <a:solidFill>
              <a:schemeClr val="tx1"/>
            </a:solidFill>
          </a:endParaRPr>
        </a:p>
      </dgm:t>
    </dgm:pt>
    <dgm:pt modelId="{94A3B3F5-ACD4-42DE-86B1-86235E9B97F6}" type="sibTrans" cxnId="{49BA0C77-D7EF-4887-812F-41E2FD8920A4}">
      <dgm:prSet/>
      <dgm:spPr/>
      <dgm:t>
        <a:bodyPr/>
        <a:lstStyle/>
        <a:p>
          <a:endParaRPr lang="es-BO"/>
        </a:p>
      </dgm:t>
    </dgm:pt>
    <dgm:pt modelId="{01DB9584-4770-49FA-B056-D2BBFB7C3FFD}" type="parTrans" cxnId="{49BA0C77-D7EF-4887-812F-41E2FD8920A4}">
      <dgm:prSet/>
      <dgm:spPr/>
      <dgm:t>
        <a:bodyPr/>
        <a:lstStyle/>
        <a:p>
          <a:endParaRPr lang="es-BO"/>
        </a:p>
      </dgm:t>
    </dgm:pt>
    <dgm:pt modelId="{53CB5C50-B87B-47D5-81FF-A5536313914E}">
      <dgm:prSet phldrT="[Texto]" custT="1"/>
      <dgm:spPr/>
      <dgm:t>
        <a:bodyPr/>
        <a:lstStyle/>
        <a:p>
          <a:pPr algn="just">
            <a:buNone/>
          </a:pPr>
          <a:r>
            <a:rPr lang="es-BO" sz="1800" dirty="0" smtClean="0">
              <a:solidFill>
                <a:schemeClr val="tx1"/>
              </a:solidFill>
            </a:rPr>
            <a:t>Art</a:t>
          </a:r>
          <a:r>
            <a:rPr lang="es-BO" sz="1800" dirty="0">
              <a:solidFill>
                <a:schemeClr val="tx1"/>
              </a:solidFill>
            </a:rPr>
            <a:t>. 235, 4 Obligación de Rendir </a:t>
          </a:r>
          <a:r>
            <a:rPr lang="es-BO" sz="1800" dirty="0" smtClean="0">
              <a:solidFill>
                <a:schemeClr val="tx1"/>
              </a:solidFill>
            </a:rPr>
            <a:t>Cuentas.</a:t>
          </a:r>
          <a:endParaRPr lang="es-BO" sz="1800" dirty="0">
            <a:solidFill>
              <a:schemeClr val="tx1"/>
            </a:solidFill>
          </a:endParaRPr>
        </a:p>
      </dgm:t>
    </dgm:pt>
    <dgm:pt modelId="{6B6A8FD7-84E2-4E6A-8B2B-8CDAFC37CCEA}" type="parTrans" cxnId="{3B7CD2BC-D6C8-4C3D-BBD3-253844C34AE7}">
      <dgm:prSet/>
      <dgm:spPr/>
      <dgm:t>
        <a:bodyPr/>
        <a:lstStyle/>
        <a:p>
          <a:endParaRPr lang="es-MX"/>
        </a:p>
      </dgm:t>
    </dgm:pt>
    <dgm:pt modelId="{F0140D28-A49D-46A9-85C9-A43180C9CF04}" type="sibTrans" cxnId="{3B7CD2BC-D6C8-4C3D-BBD3-253844C34AE7}">
      <dgm:prSet/>
      <dgm:spPr/>
      <dgm:t>
        <a:bodyPr/>
        <a:lstStyle/>
        <a:p>
          <a:endParaRPr lang="es-MX"/>
        </a:p>
      </dgm:t>
    </dgm:pt>
    <dgm:pt modelId="{D4AD65C4-E618-4946-8825-95884A650B2A}">
      <dgm:prSet phldrT="[Texto]" custT="1"/>
      <dgm:spPr/>
      <dgm:t>
        <a:bodyPr/>
        <a:lstStyle/>
        <a:p>
          <a:pPr algn="just">
            <a:buNone/>
          </a:pPr>
          <a:r>
            <a:rPr lang="es-BO" sz="1800" dirty="0" smtClean="0">
              <a:solidFill>
                <a:schemeClr val="tx1"/>
              </a:solidFill>
            </a:rPr>
            <a:t>Art</a:t>
          </a:r>
          <a:r>
            <a:rPr lang="es-BO" sz="1800" dirty="0">
              <a:solidFill>
                <a:schemeClr val="tx1"/>
              </a:solidFill>
            </a:rPr>
            <a:t>. 241 y 242 Derecho del pueblo a participar de la gestión publica .</a:t>
          </a:r>
        </a:p>
      </dgm:t>
    </dgm:pt>
    <dgm:pt modelId="{839A31F5-002E-4CB7-B748-3F8209F65AB4}" type="parTrans" cxnId="{9A27CCD6-510A-457A-8296-555133484816}">
      <dgm:prSet/>
      <dgm:spPr/>
      <dgm:t>
        <a:bodyPr/>
        <a:lstStyle/>
        <a:p>
          <a:endParaRPr lang="es-MX"/>
        </a:p>
      </dgm:t>
    </dgm:pt>
    <dgm:pt modelId="{BDD8DB62-615F-478C-B721-5B54B19179F5}" type="sibTrans" cxnId="{9A27CCD6-510A-457A-8296-555133484816}">
      <dgm:prSet/>
      <dgm:spPr/>
      <dgm:t>
        <a:bodyPr/>
        <a:lstStyle/>
        <a:p>
          <a:endParaRPr lang="es-MX"/>
        </a:p>
      </dgm:t>
    </dgm:pt>
    <dgm:pt modelId="{E4FDB9D7-01A3-436E-80CF-DF9E22FDB44F}" type="pres">
      <dgm:prSet presAssocID="{18FC8835-2C4E-427F-A162-FE4C2EA98E62}" presName="outerComposite" presStyleCnt="0">
        <dgm:presLayoutVars>
          <dgm:chMax val="5"/>
          <dgm:dir/>
          <dgm:resizeHandles val="exact"/>
        </dgm:presLayoutVars>
      </dgm:prSet>
      <dgm:spPr/>
      <dgm:t>
        <a:bodyPr/>
        <a:lstStyle/>
        <a:p>
          <a:endParaRPr lang="es-MX"/>
        </a:p>
      </dgm:t>
    </dgm:pt>
    <dgm:pt modelId="{84AB88BD-E338-4713-9EDB-8F8B1EE227EA}" type="pres">
      <dgm:prSet presAssocID="{18FC8835-2C4E-427F-A162-FE4C2EA98E62}" presName="dummyMaxCanvas" presStyleCnt="0">
        <dgm:presLayoutVars/>
      </dgm:prSet>
      <dgm:spPr/>
    </dgm:pt>
    <dgm:pt modelId="{B185C4BA-8851-462D-A375-AE2005CA3CD0}" type="pres">
      <dgm:prSet presAssocID="{18FC8835-2C4E-427F-A162-FE4C2EA98E62}" presName="ThreeNodes_1" presStyleLbl="node1" presStyleIdx="0" presStyleCnt="3" custScaleX="37548" custScaleY="243542" custLinFactY="13899" custLinFactNeighborX="-28207" custLinFactNeighborY="100000">
        <dgm:presLayoutVars>
          <dgm:bulletEnabled val="1"/>
        </dgm:presLayoutVars>
      </dgm:prSet>
      <dgm:spPr/>
      <dgm:t>
        <a:bodyPr/>
        <a:lstStyle/>
        <a:p>
          <a:endParaRPr lang="es-MX"/>
        </a:p>
      </dgm:t>
    </dgm:pt>
    <dgm:pt modelId="{A43F0FFB-4ADB-46EC-9688-2ED3E90BDE8C}" type="pres">
      <dgm:prSet presAssocID="{18FC8835-2C4E-427F-A162-FE4C2EA98E62}" presName="ThreeNodes_2" presStyleLbl="node1" presStyleIdx="1" presStyleCnt="3" custScaleX="41323" custScaleY="102125" custLinFactNeighborX="25083" custLinFactNeighborY="-72794">
        <dgm:presLayoutVars>
          <dgm:bulletEnabled val="1"/>
        </dgm:presLayoutVars>
      </dgm:prSet>
      <dgm:spPr/>
      <dgm:t>
        <a:bodyPr/>
        <a:lstStyle/>
        <a:p>
          <a:endParaRPr lang="es-MX"/>
        </a:p>
      </dgm:t>
    </dgm:pt>
    <dgm:pt modelId="{AC5CA914-69B0-4DEF-BDB5-D14AED9AD2BD}" type="pres">
      <dgm:prSet presAssocID="{18FC8835-2C4E-427F-A162-FE4C2EA98E62}" presName="ThreeNodes_3" presStyleLbl="node1" presStyleIdx="2" presStyleCnt="3" custScaleX="64795" custLinFactNeighborX="12650" custLinFactNeighborY="-40646">
        <dgm:presLayoutVars>
          <dgm:bulletEnabled val="1"/>
        </dgm:presLayoutVars>
      </dgm:prSet>
      <dgm:spPr/>
      <dgm:t>
        <a:bodyPr/>
        <a:lstStyle/>
        <a:p>
          <a:endParaRPr lang="es-MX"/>
        </a:p>
      </dgm:t>
    </dgm:pt>
    <dgm:pt modelId="{9991943E-3C38-4E48-91E8-6C000457A614}" type="pres">
      <dgm:prSet presAssocID="{18FC8835-2C4E-427F-A162-FE4C2EA98E62}" presName="ThreeConn_1-2" presStyleLbl="fgAccFollowNode1" presStyleIdx="0" presStyleCnt="2" custScaleY="100000" custLinFactX="-128928" custLinFactNeighborX="-200000" custLinFactNeighborY="19346">
        <dgm:presLayoutVars>
          <dgm:bulletEnabled val="1"/>
        </dgm:presLayoutVars>
      </dgm:prSet>
      <dgm:spPr/>
      <dgm:t>
        <a:bodyPr/>
        <a:lstStyle/>
        <a:p>
          <a:endParaRPr lang="es-MX"/>
        </a:p>
      </dgm:t>
    </dgm:pt>
    <dgm:pt modelId="{68BC4573-F1B4-4C4F-885C-8F8521046763}" type="pres">
      <dgm:prSet presAssocID="{18FC8835-2C4E-427F-A162-FE4C2EA98E62}" presName="ThreeConn_2-3" presStyleLbl="fgAccFollowNode1" presStyleIdx="1" presStyleCnt="2" custAng="20391885" custScaleX="29964" custScaleY="100000" custLinFactY="-81439" custLinFactNeighborX="-9722" custLinFactNeighborY="-100000">
        <dgm:presLayoutVars>
          <dgm:bulletEnabled val="1"/>
        </dgm:presLayoutVars>
      </dgm:prSet>
      <dgm:spPr/>
      <dgm:t>
        <a:bodyPr/>
        <a:lstStyle/>
        <a:p>
          <a:endParaRPr lang="es-MX"/>
        </a:p>
      </dgm:t>
    </dgm:pt>
    <dgm:pt modelId="{38BFCB27-DA5A-4E22-9E24-3BADF4F31290}" type="pres">
      <dgm:prSet presAssocID="{18FC8835-2C4E-427F-A162-FE4C2EA98E62}" presName="ThreeNodes_1_text" presStyleLbl="node1" presStyleIdx="2" presStyleCnt="3">
        <dgm:presLayoutVars>
          <dgm:bulletEnabled val="1"/>
        </dgm:presLayoutVars>
      </dgm:prSet>
      <dgm:spPr/>
      <dgm:t>
        <a:bodyPr/>
        <a:lstStyle/>
        <a:p>
          <a:endParaRPr lang="es-MX"/>
        </a:p>
      </dgm:t>
    </dgm:pt>
    <dgm:pt modelId="{F54CE494-39C5-4E4D-A331-FD954ADE1B33}" type="pres">
      <dgm:prSet presAssocID="{18FC8835-2C4E-427F-A162-FE4C2EA98E62}" presName="ThreeNodes_2_text" presStyleLbl="node1" presStyleIdx="2" presStyleCnt="3">
        <dgm:presLayoutVars>
          <dgm:bulletEnabled val="1"/>
        </dgm:presLayoutVars>
      </dgm:prSet>
      <dgm:spPr/>
      <dgm:t>
        <a:bodyPr/>
        <a:lstStyle/>
        <a:p>
          <a:endParaRPr lang="es-MX"/>
        </a:p>
      </dgm:t>
    </dgm:pt>
    <dgm:pt modelId="{F3367FB6-4B76-45DC-9DC6-FCBA79D8C5F0}" type="pres">
      <dgm:prSet presAssocID="{18FC8835-2C4E-427F-A162-FE4C2EA98E62}" presName="ThreeNodes_3_text" presStyleLbl="node1" presStyleIdx="2" presStyleCnt="3">
        <dgm:presLayoutVars>
          <dgm:bulletEnabled val="1"/>
        </dgm:presLayoutVars>
      </dgm:prSet>
      <dgm:spPr/>
      <dgm:t>
        <a:bodyPr/>
        <a:lstStyle/>
        <a:p>
          <a:endParaRPr lang="es-MX"/>
        </a:p>
      </dgm:t>
    </dgm:pt>
  </dgm:ptLst>
  <dgm:cxnLst>
    <dgm:cxn modelId="{8478DB17-5C82-4D9C-B429-0AEE24A7FD03}" srcId="{18FC8835-2C4E-427F-A162-FE4C2EA98E62}" destId="{88A8073B-CD0B-4F13-B131-0C2E7D421903}" srcOrd="2" destOrd="0" parTransId="{B3BC5AEB-66D7-42D8-A3BB-674DCE4FA36C}" sibTransId="{D3C10DA9-CAF3-4501-9004-B18CAF94228A}"/>
    <dgm:cxn modelId="{8E009237-8980-475F-8392-36EF2D3FC9ED}" type="presOf" srcId="{1015842B-C445-45AB-8512-6BEC59A12776}" destId="{B185C4BA-8851-462D-A375-AE2005CA3CD0}" srcOrd="0" destOrd="1" presId="urn:microsoft.com/office/officeart/2005/8/layout/vProcess5"/>
    <dgm:cxn modelId="{AD96B0E8-AD10-4006-BDBF-18FCE2455BAB}" type="presOf" srcId="{D4AD65C4-E618-4946-8825-95884A650B2A}" destId="{38BFCB27-DA5A-4E22-9E24-3BADF4F31290}" srcOrd="1" destOrd="3" presId="urn:microsoft.com/office/officeart/2005/8/layout/vProcess5"/>
    <dgm:cxn modelId="{80A9E72D-6EEA-46FF-8459-A24D2A595217}" type="presOf" srcId="{094EB822-24E3-4D92-91B9-E40CEDD0422A}" destId="{68BC4573-F1B4-4C4F-885C-8F8521046763}" srcOrd="0" destOrd="0" presId="urn:microsoft.com/office/officeart/2005/8/layout/vProcess5"/>
    <dgm:cxn modelId="{38B60CB8-20DD-41BD-AC59-820C777D7AEC}" type="presOf" srcId="{1015842B-C445-45AB-8512-6BEC59A12776}" destId="{38BFCB27-DA5A-4E22-9E24-3BADF4F31290}" srcOrd="1" destOrd="1" presId="urn:microsoft.com/office/officeart/2005/8/layout/vProcess5"/>
    <dgm:cxn modelId="{520209C5-F228-4068-9E8C-88948BE17BC1}" type="presOf" srcId="{18FC8835-2C4E-427F-A162-FE4C2EA98E62}" destId="{E4FDB9D7-01A3-436E-80CF-DF9E22FDB44F}" srcOrd="0" destOrd="0" presId="urn:microsoft.com/office/officeart/2005/8/layout/vProcess5"/>
    <dgm:cxn modelId="{49BA0C77-D7EF-4887-812F-41E2FD8920A4}" srcId="{EBD914B5-865D-461D-AF08-EC47C9D572BA}" destId="{1015842B-C445-45AB-8512-6BEC59A12776}" srcOrd="0" destOrd="0" parTransId="{01DB9584-4770-49FA-B056-D2BBFB7C3FFD}" sibTransId="{94A3B3F5-ACD4-42DE-86B1-86235E9B97F6}"/>
    <dgm:cxn modelId="{BDE4B43D-23DC-4442-A624-D2E94BA1F96B}" type="presOf" srcId="{53CB5C50-B87B-47D5-81FF-A5536313914E}" destId="{38BFCB27-DA5A-4E22-9E24-3BADF4F31290}" srcOrd="1" destOrd="2" presId="urn:microsoft.com/office/officeart/2005/8/layout/vProcess5"/>
    <dgm:cxn modelId="{5ED56CA9-66FE-4826-9F7C-80D98128C5D6}" type="presOf" srcId="{1CA6983A-FE44-40C6-837A-1F9636383DEF}" destId="{A43F0FFB-4ADB-46EC-9688-2ED3E90BDE8C}" srcOrd="0" destOrd="0" presId="urn:microsoft.com/office/officeart/2005/8/layout/vProcess5"/>
    <dgm:cxn modelId="{E619D03C-2973-49CC-B374-59FDE3F2D47E}" srcId="{18FC8835-2C4E-427F-A162-FE4C2EA98E62}" destId="{EBD914B5-865D-461D-AF08-EC47C9D572BA}" srcOrd="0" destOrd="0" parTransId="{BC3B920F-7DFE-4CAE-825F-3FC64620305B}" sibTransId="{1A04E24B-9C6A-4A33-85E5-CF5D38D2CA86}"/>
    <dgm:cxn modelId="{D8464CEC-261C-414F-813A-F94B8174B7E8}" type="presOf" srcId="{1CA6983A-FE44-40C6-837A-1F9636383DEF}" destId="{F54CE494-39C5-4E4D-A331-FD954ADE1B33}" srcOrd="1" destOrd="0" presId="urn:microsoft.com/office/officeart/2005/8/layout/vProcess5"/>
    <dgm:cxn modelId="{DA5C5175-10FC-4CA4-B059-70950ADF985C}" type="presOf" srcId="{EBD914B5-865D-461D-AF08-EC47C9D572BA}" destId="{B185C4BA-8851-462D-A375-AE2005CA3CD0}" srcOrd="0" destOrd="0" presId="urn:microsoft.com/office/officeart/2005/8/layout/vProcess5"/>
    <dgm:cxn modelId="{99FAEB63-5893-4D37-A666-883DF7E3093B}" srcId="{18FC8835-2C4E-427F-A162-FE4C2EA98E62}" destId="{1CA6983A-FE44-40C6-837A-1F9636383DEF}" srcOrd="1" destOrd="0" parTransId="{9F86AFC3-4D08-45E7-A4A2-6E6C69D56802}" sibTransId="{094EB822-24E3-4D92-91B9-E40CEDD0422A}"/>
    <dgm:cxn modelId="{ABBF2640-0D47-474C-8972-5CB83F2EAAFE}" type="presOf" srcId="{EBD914B5-865D-461D-AF08-EC47C9D572BA}" destId="{38BFCB27-DA5A-4E22-9E24-3BADF4F31290}" srcOrd="1" destOrd="0" presId="urn:microsoft.com/office/officeart/2005/8/layout/vProcess5"/>
    <dgm:cxn modelId="{AB92789A-132F-4307-B98B-297B8D6EBF87}" type="presOf" srcId="{1A04E24B-9C6A-4A33-85E5-CF5D38D2CA86}" destId="{9991943E-3C38-4E48-91E8-6C000457A614}" srcOrd="0" destOrd="0" presId="urn:microsoft.com/office/officeart/2005/8/layout/vProcess5"/>
    <dgm:cxn modelId="{2A9C3639-46ED-4FFF-990B-893F6F014691}" type="presOf" srcId="{53CB5C50-B87B-47D5-81FF-A5536313914E}" destId="{B185C4BA-8851-462D-A375-AE2005CA3CD0}" srcOrd="0" destOrd="2" presId="urn:microsoft.com/office/officeart/2005/8/layout/vProcess5"/>
    <dgm:cxn modelId="{9A27CCD6-510A-457A-8296-555133484816}" srcId="{EBD914B5-865D-461D-AF08-EC47C9D572BA}" destId="{D4AD65C4-E618-4946-8825-95884A650B2A}" srcOrd="2" destOrd="0" parTransId="{839A31F5-002E-4CB7-B748-3F8209F65AB4}" sibTransId="{BDD8DB62-615F-478C-B721-5B54B19179F5}"/>
    <dgm:cxn modelId="{D2B5B128-1FD6-40F1-A55A-06CAABFEFDB6}" type="presOf" srcId="{88A8073B-CD0B-4F13-B131-0C2E7D421903}" destId="{F3367FB6-4B76-45DC-9DC6-FCBA79D8C5F0}" srcOrd="1" destOrd="0" presId="urn:microsoft.com/office/officeart/2005/8/layout/vProcess5"/>
    <dgm:cxn modelId="{ACB97A22-4AF0-418C-82BC-55CF38D0CAA8}" type="presOf" srcId="{88A8073B-CD0B-4F13-B131-0C2E7D421903}" destId="{AC5CA914-69B0-4DEF-BDB5-D14AED9AD2BD}" srcOrd="0" destOrd="0" presId="urn:microsoft.com/office/officeart/2005/8/layout/vProcess5"/>
    <dgm:cxn modelId="{3B7CD2BC-D6C8-4C3D-BBD3-253844C34AE7}" srcId="{EBD914B5-865D-461D-AF08-EC47C9D572BA}" destId="{53CB5C50-B87B-47D5-81FF-A5536313914E}" srcOrd="1" destOrd="0" parTransId="{6B6A8FD7-84E2-4E6A-8B2B-8CDAFC37CCEA}" sibTransId="{F0140D28-A49D-46A9-85C9-A43180C9CF04}"/>
    <dgm:cxn modelId="{B6A3434F-9C55-48D0-8C34-15DFD2A338E1}" type="presOf" srcId="{D4AD65C4-E618-4946-8825-95884A650B2A}" destId="{B185C4BA-8851-462D-A375-AE2005CA3CD0}" srcOrd="0" destOrd="3" presId="urn:microsoft.com/office/officeart/2005/8/layout/vProcess5"/>
    <dgm:cxn modelId="{DCE9F9DB-6519-4A82-9141-8A637EAC2361}" type="presParOf" srcId="{E4FDB9D7-01A3-436E-80CF-DF9E22FDB44F}" destId="{84AB88BD-E338-4713-9EDB-8F8B1EE227EA}" srcOrd="0" destOrd="0" presId="urn:microsoft.com/office/officeart/2005/8/layout/vProcess5"/>
    <dgm:cxn modelId="{FBA725C4-8281-4C71-8157-AD6CB44339C2}" type="presParOf" srcId="{E4FDB9D7-01A3-436E-80CF-DF9E22FDB44F}" destId="{B185C4BA-8851-462D-A375-AE2005CA3CD0}" srcOrd="1" destOrd="0" presId="urn:microsoft.com/office/officeart/2005/8/layout/vProcess5"/>
    <dgm:cxn modelId="{3D288B67-B69B-4BB0-9121-CE6BA95BE41A}" type="presParOf" srcId="{E4FDB9D7-01A3-436E-80CF-DF9E22FDB44F}" destId="{A43F0FFB-4ADB-46EC-9688-2ED3E90BDE8C}" srcOrd="2" destOrd="0" presId="urn:microsoft.com/office/officeart/2005/8/layout/vProcess5"/>
    <dgm:cxn modelId="{32697101-BCC3-4D97-8380-69E95A442869}" type="presParOf" srcId="{E4FDB9D7-01A3-436E-80CF-DF9E22FDB44F}" destId="{AC5CA914-69B0-4DEF-BDB5-D14AED9AD2BD}" srcOrd="3" destOrd="0" presId="urn:microsoft.com/office/officeart/2005/8/layout/vProcess5"/>
    <dgm:cxn modelId="{F0F6BA1A-403E-4DE1-A4EF-AA44810E8EC3}" type="presParOf" srcId="{E4FDB9D7-01A3-436E-80CF-DF9E22FDB44F}" destId="{9991943E-3C38-4E48-91E8-6C000457A614}" srcOrd="4" destOrd="0" presId="urn:microsoft.com/office/officeart/2005/8/layout/vProcess5"/>
    <dgm:cxn modelId="{D68FCF37-6052-455A-B35E-781DE151E60E}" type="presParOf" srcId="{E4FDB9D7-01A3-436E-80CF-DF9E22FDB44F}" destId="{68BC4573-F1B4-4C4F-885C-8F8521046763}" srcOrd="5" destOrd="0" presId="urn:microsoft.com/office/officeart/2005/8/layout/vProcess5"/>
    <dgm:cxn modelId="{954C80A9-EFC2-4A1A-9332-EB7605AA822E}" type="presParOf" srcId="{E4FDB9D7-01A3-436E-80CF-DF9E22FDB44F}" destId="{38BFCB27-DA5A-4E22-9E24-3BADF4F31290}" srcOrd="6" destOrd="0" presId="urn:microsoft.com/office/officeart/2005/8/layout/vProcess5"/>
    <dgm:cxn modelId="{D012A910-D10E-4BCF-A794-8CFBD6234C7E}" type="presParOf" srcId="{E4FDB9D7-01A3-436E-80CF-DF9E22FDB44F}" destId="{F54CE494-39C5-4E4D-A331-FD954ADE1B33}" srcOrd="7" destOrd="0" presId="urn:microsoft.com/office/officeart/2005/8/layout/vProcess5"/>
    <dgm:cxn modelId="{E0D48650-4282-4C0C-B7B4-9276DC0BC0C9}" type="presParOf" srcId="{E4FDB9D7-01A3-436E-80CF-DF9E22FDB44F}" destId="{F3367FB6-4B76-45DC-9DC6-FCBA79D8C5F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5C4BA-8851-462D-A375-AE2005CA3CD0}">
      <dsp:nvSpPr>
        <dsp:cNvPr id="0" name=""/>
        <dsp:cNvSpPr/>
      </dsp:nvSpPr>
      <dsp:spPr>
        <a:xfrm>
          <a:off x="252428" y="1370522"/>
          <a:ext cx="3139513" cy="4278488"/>
        </a:xfrm>
        <a:prstGeom prst="roundRect">
          <a:avLst>
            <a:gd name="adj" fmla="val 10000"/>
          </a:avLst>
        </a:prstGeom>
        <a:blipFill dpi="0" rotWithShape="0">
          <a:blip xmlns:r="http://schemas.openxmlformats.org/officeDocument/2006/relationships" r:embed="rId1">
            <a:alphaModFix amt="53000"/>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BO" sz="2000" b="1" u="sng" kern="1200" dirty="0">
              <a:solidFill>
                <a:schemeClr val="tx1"/>
              </a:solidFill>
            </a:rPr>
            <a:t>CPE</a:t>
          </a:r>
        </a:p>
        <a:p>
          <a:pPr marL="171450" lvl="1" indent="-171450" algn="just" defTabSz="800100">
            <a:lnSpc>
              <a:spcPct val="90000"/>
            </a:lnSpc>
            <a:spcBef>
              <a:spcPct val="0"/>
            </a:spcBef>
            <a:spcAft>
              <a:spcPct val="15000"/>
            </a:spcAft>
            <a:buChar char="••"/>
          </a:pPr>
          <a:r>
            <a:rPr lang="es-BO" sz="1800" kern="1200" dirty="0">
              <a:solidFill>
                <a:schemeClr val="tx1"/>
              </a:solidFill>
            </a:rPr>
            <a:t>Art. 21, 6 Acceso a la </a:t>
          </a:r>
          <a:r>
            <a:rPr lang="es-BO" sz="1800" kern="1200" dirty="0" smtClean="0">
              <a:solidFill>
                <a:schemeClr val="tx1"/>
              </a:solidFill>
            </a:rPr>
            <a:t>Información.</a:t>
          </a:r>
          <a:endParaRPr lang="es-BO" sz="1800" kern="1200" dirty="0">
            <a:solidFill>
              <a:schemeClr val="tx1"/>
            </a:solidFill>
          </a:endParaRPr>
        </a:p>
        <a:p>
          <a:pPr marL="171450" lvl="1" indent="-171450" algn="just" defTabSz="800100">
            <a:lnSpc>
              <a:spcPct val="90000"/>
            </a:lnSpc>
            <a:spcBef>
              <a:spcPct val="0"/>
            </a:spcBef>
            <a:spcAft>
              <a:spcPct val="15000"/>
            </a:spcAft>
            <a:buChar char="••"/>
          </a:pPr>
          <a:r>
            <a:rPr lang="es-BO" sz="1800" kern="1200" dirty="0" smtClean="0">
              <a:solidFill>
                <a:schemeClr val="tx1"/>
              </a:solidFill>
            </a:rPr>
            <a:t>Art</a:t>
          </a:r>
          <a:r>
            <a:rPr lang="es-BO" sz="1800" kern="1200" dirty="0">
              <a:solidFill>
                <a:schemeClr val="tx1"/>
              </a:solidFill>
            </a:rPr>
            <a:t>. 235, 4 Obligación de Rendir </a:t>
          </a:r>
          <a:r>
            <a:rPr lang="es-BO" sz="1800" kern="1200" dirty="0" smtClean="0">
              <a:solidFill>
                <a:schemeClr val="tx1"/>
              </a:solidFill>
            </a:rPr>
            <a:t>Cuentas.</a:t>
          </a:r>
          <a:endParaRPr lang="es-BO" sz="1800" kern="1200" dirty="0">
            <a:solidFill>
              <a:schemeClr val="tx1"/>
            </a:solidFill>
          </a:endParaRPr>
        </a:p>
        <a:p>
          <a:pPr marL="171450" lvl="1" indent="-171450" algn="just" defTabSz="800100">
            <a:lnSpc>
              <a:spcPct val="90000"/>
            </a:lnSpc>
            <a:spcBef>
              <a:spcPct val="0"/>
            </a:spcBef>
            <a:spcAft>
              <a:spcPct val="15000"/>
            </a:spcAft>
            <a:buChar char="••"/>
          </a:pPr>
          <a:r>
            <a:rPr lang="es-BO" sz="1800" kern="1200" dirty="0" smtClean="0">
              <a:solidFill>
                <a:schemeClr val="tx1"/>
              </a:solidFill>
            </a:rPr>
            <a:t>Art</a:t>
          </a:r>
          <a:r>
            <a:rPr lang="es-BO" sz="1800" kern="1200" dirty="0">
              <a:solidFill>
                <a:schemeClr val="tx1"/>
              </a:solidFill>
            </a:rPr>
            <a:t>. 241 y 242 Derecho del pueblo a participar de la gestión publica .</a:t>
          </a:r>
        </a:p>
      </dsp:txBody>
      <dsp:txXfrm>
        <a:off x="324665" y="1442759"/>
        <a:ext cx="2321882" cy="4134014"/>
      </dsp:txXfrm>
    </dsp:sp>
    <dsp:sp modelId="{A43F0FFB-4ADB-46EC-9688-2ED3E90BDE8C}">
      <dsp:nvSpPr>
        <dsp:cNvPr id="0" name=""/>
        <dsp:cNvSpPr/>
      </dsp:nvSpPr>
      <dsp:spPr>
        <a:xfrm>
          <a:off x="5288127" y="1382507"/>
          <a:ext cx="3455153" cy="1794108"/>
        </a:xfrm>
        <a:prstGeom prst="roundRect">
          <a:avLst>
            <a:gd name="adj" fmla="val 10000"/>
          </a:avLst>
        </a:prstGeom>
        <a:blipFill rotWithShape="0">
          <a:blip xmlns:r="http://schemas.openxmlformats.org/officeDocument/2006/relationships" r:embed="rId2">
            <a:alphaModFix amt="53000"/>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buNone/>
          </a:pPr>
          <a:r>
            <a:rPr lang="es-ES" sz="2000" b="1" u="sng" kern="1200" dirty="0">
              <a:solidFill>
                <a:schemeClr val="tx1"/>
              </a:solidFill>
            </a:rPr>
            <a:t>Ley N° 341</a:t>
          </a:r>
        </a:p>
        <a:p>
          <a:pPr lvl="0" algn="just" defTabSz="889000">
            <a:lnSpc>
              <a:spcPct val="90000"/>
            </a:lnSpc>
            <a:spcBef>
              <a:spcPct val="0"/>
            </a:spcBef>
            <a:spcAft>
              <a:spcPct val="35000"/>
            </a:spcAft>
            <a:buNone/>
          </a:pPr>
          <a:r>
            <a:rPr lang="es-BO" sz="1800" kern="1200" dirty="0">
              <a:solidFill>
                <a:schemeClr val="tx1"/>
              </a:solidFill>
            </a:rPr>
            <a:t>    Art. 33, 15</a:t>
          </a:r>
        </a:p>
        <a:p>
          <a:pPr lvl="0" algn="just" defTabSz="889000">
            <a:lnSpc>
              <a:spcPct val="90000"/>
            </a:lnSpc>
            <a:spcBef>
              <a:spcPct val="0"/>
            </a:spcBef>
            <a:spcAft>
              <a:spcPct val="35000"/>
            </a:spcAft>
            <a:buNone/>
          </a:pPr>
          <a:r>
            <a:rPr lang="es-BO" sz="1800" kern="1200" dirty="0">
              <a:solidFill>
                <a:schemeClr val="tx1"/>
              </a:solidFill>
            </a:rPr>
            <a:t>    Art. 37</a:t>
          </a:r>
          <a:endParaRPr lang="es-BO" sz="1800" b="1" u="sng" kern="1200" dirty="0">
            <a:solidFill>
              <a:schemeClr val="tx1"/>
            </a:solidFill>
          </a:endParaRPr>
        </a:p>
      </dsp:txBody>
      <dsp:txXfrm>
        <a:off x="5340675" y="1435055"/>
        <a:ext cx="2573322" cy="1689012"/>
      </dsp:txXfrm>
    </dsp:sp>
    <dsp:sp modelId="{AC5CA914-69B0-4DEF-BDB5-D14AED9AD2BD}">
      <dsp:nvSpPr>
        <dsp:cNvPr id="0" name=""/>
        <dsp:cNvSpPr/>
      </dsp:nvSpPr>
      <dsp:spPr>
        <a:xfrm>
          <a:off x="4005041" y="4015514"/>
          <a:ext cx="5417726" cy="1756776"/>
        </a:xfrm>
        <a:prstGeom prst="roundRect">
          <a:avLst>
            <a:gd name="adj" fmla="val 10000"/>
          </a:avLst>
        </a:prstGeom>
        <a:blipFill dpi="0" rotWithShape="0">
          <a:blip xmlns:r="http://schemas.openxmlformats.org/officeDocument/2006/relationships" r:embed="rId3"/>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u="sng" kern="1200" dirty="0" err="1">
              <a:solidFill>
                <a:schemeClr val="bg1"/>
              </a:solidFill>
            </a:rPr>
            <a:t>D.S</a:t>
          </a:r>
          <a:r>
            <a:rPr lang="es-ES" sz="2000" b="1" u="sng" kern="1200" dirty="0">
              <a:solidFill>
                <a:schemeClr val="bg1"/>
              </a:solidFill>
            </a:rPr>
            <a:t>. 0214 PNT</a:t>
          </a:r>
        </a:p>
        <a:p>
          <a:pPr marL="182563" lvl="0" indent="0" algn="just" defTabSz="889000">
            <a:lnSpc>
              <a:spcPct val="90000"/>
            </a:lnSpc>
            <a:spcBef>
              <a:spcPct val="0"/>
            </a:spcBef>
            <a:spcAft>
              <a:spcPct val="35000"/>
            </a:spcAft>
          </a:pPr>
          <a:r>
            <a:rPr lang="es-ES" sz="1800" kern="1200" dirty="0">
              <a:solidFill>
                <a:schemeClr val="bg1"/>
              </a:solidFill>
            </a:rPr>
            <a:t>Rendición de cuentas de las entidades públicas para facilitar el control social por parte de la sociedad civil.</a:t>
          </a:r>
          <a:endParaRPr lang="es-BO" sz="1800" kern="1200" dirty="0">
            <a:solidFill>
              <a:schemeClr val="bg1"/>
            </a:solidFill>
          </a:endParaRPr>
        </a:p>
      </dsp:txBody>
      <dsp:txXfrm>
        <a:off x="4056495" y="4066968"/>
        <a:ext cx="4096886" cy="1653868"/>
      </dsp:txXfrm>
    </dsp:sp>
    <dsp:sp modelId="{9991943E-3C38-4E48-91E8-6C000457A614}">
      <dsp:nvSpPr>
        <dsp:cNvPr id="0" name=""/>
        <dsp:cNvSpPr/>
      </dsp:nvSpPr>
      <dsp:spPr>
        <a:xfrm>
          <a:off x="3463384" y="2183563"/>
          <a:ext cx="1141904" cy="1141904"/>
        </a:xfrm>
        <a:prstGeom prst="downArrow">
          <a:avLst>
            <a:gd name="adj1" fmla="val 55000"/>
            <a:gd name="adj2" fmla="val 45000"/>
          </a:avLst>
        </a:prstGeom>
        <a:solidFill>
          <a:schemeClr val="accent5"/>
        </a:solidFill>
        <a:ln w="1905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BO" sz="3600" kern="1200"/>
        </a:p>
      </dsp:txBody>
      <dsp:txXfrm>
        <a:off x="3720312" y="2183563"/>
        <a:ext cx="628048" cy="859283"/>
      </dsp:txXfrm>
    </dsp:sp>
    <dsp:sp modelId="{68BC4573-F1B4-4C4F-885C-8F8521046763}">
      <dsp:nvSpPr>
        <dsp:cNvPr id="0" name=""/>
        <dsp:cNvSpPr/>
      </dsp:nvSpPr>
      <dsp:spPr>
        <a:xfrm rot="20391885">
          <a:off x="8246049" y="1928650"/>
          <a:ext cx="342160" cy="1141904"/>
        </a:xfrm>
        <a:prstGeom prst="downArrow">
          <a:avLst>
            <a:gd name="adj1" fmla="val 55000"/>
            <a:gd name="adj2" fmla="val 45000"/>
          </a:avLst>
        </a:prstGeom>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w="635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BO" sz="3600" kern="1200"/>
        </a:p>
      </dsp:txBody>
      <dsp:txXfrm>
        <a:off x="8308459" y="1931238"/>
        <a:ext cx="188188" cy="10572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 xmlns:a16="http://schemas.microsoft.com/office/drawing/2014/main" id="{7D71204B-7243-4ED5-B599-CE6D6704873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824536" cy="233873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S"/>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786A60B-61B1-49F1-9B9D-4DB0C333A500}" type="datetimeFigureOut">
              <a:rPr lang="es-ES" smtClean="0"/>
              <a:pPr/>
              <a:t>10/02/2021</a:t>
            </a:fld>
            <a:endParaRPr lang="es-ES"/>
          </a:p>
        </p:txBody>
      </p:sp>
      <p:sp>
        <p:nvSpPr>
          <p:cNvPr id="4" name="3 Marcador de imagen de diapositiva"/>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s-ES"/>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8985110-A9B4-4951-81F5-15B46B105C97}" type="slidenum">
              <a:rPr lang="es-ES" smtClean="0"/>
              <a:pPr/>
              <a:t>‹Nº›</a:t>
            </a:fld>
            <a:endParaRPr lang="es-ES"/>
          </a:p>
        </p:txBody>
      </p:sp>
    </p:spTree>
    <p:extLst>
      <p:ext uri="{BB962C8B-B14F-4D97-AF65-F5344CB8AC3E}">
        <p14:creationId xmlns:p14="http://schemas.microsoft.com/office/powerpoint/2010/main" val="416303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9575" y="698500"/>
            <a:ext cx="6203950" cy="3490913"/>
          </a:xfrm>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B8985110-A9B4-4951-81F5-15B46B105C97}" type="slidenum">
              <a:rPr lang="es-ES" smtClean="0"/>
              <a:pPr/>
              <a:t>6</a:t>
            </a:fld>
            <a:endParaRPr lang="es-ES"/>
          </a:p>
        </p:txBody>
      </p:sp>
    </p:spTree>
    <p:extLst>
      <p:ext uri="{BB962C8B-B14F-4D97-AF65-F5344CB8AC3E}">
        <p14:creationId xmlns:p14="http://schemas.microsoft.com/office/powerpoint/2010/main" val="71422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9575" y="698500"/>
            <a:ext cx="6203950" cy="3490913"/>
          </a:xfrm>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B8985110-A9B4-4951-81F5-15B46B105C97}" type="slidenum">
              <a:rPr lang="es-ES" smtClean="0"/>
              <a:pPr/>
              <a:t>7</a:t>
            </a:fld>
            <a:endParaRPr lang="es-ES"/>
          </a:p>
        </p:txBody>
      </p:sp>
    </p:spTree>
    <p:extLst>
      <p:ext uri="{BB962C8B-B14F-4D97-AF65-F5344CB8AC3E}">
        <p14:creationId xmlns:p14="http://schemas.microsoft.com/office/powerpoint/2010/main" val="295000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9575" y="698500"/>
            <a:ext cx="6203950" cy="3490913"/>
          </a:xfrm>
        </p:spPr>
      </p:sp>
      <p:sp>
        <p:nvSpPr>
          <p:cNvPr id="3" name="2 Marcador de notas"/>
          <p:cNvSpPr>
            <a:spLocks noGrp="1"/>
          </p:cNvSpPr>
          <p:nvPr>
            <p:ph type="body" idx="1"/>
          </p:nvPr>
        </p:nvSpPr>
        <p:spPr/>
        <p:txBody>
          <a:bodyPr>
            <a:normAutofit/>
          </a:bodyPr>
          <a:lstStyle/>
          <a:p>
            <a:endParaRPr lang="es-BO" dirty="0"/>
          </a:p>
        </p:txBody>
      </p:sp>
      <p:sp>
        <p:nvSpPr>
          <p:cNvPr id="4" name="3 Marcador de número de diapositiva"/>
          <p:cNvSpPr>
            <a:spLocks noGrp="1"/>
          </p:cNvSpPr>
          <p:nvPr>
            <p:ph type="sldNum" sz="quarter" idx="10"/>
          </p:nvPr>
        </p:nvSpPr>
        <p:spPr/>
        <p:txBody>
          <a:bodyPr/>
          <a:lstStyle/>
          <a:p>
            <a:fld id="{B8985110-A9B4-4951-81F5-15B46B105C97}" type="slidenum">
              <a:rPr lang="es-ES" smtClean="0"/>
              <a:pPr/>
              <a:t>8</a:t>
            </a:fld>
            <a:endParaRPr lang="es-ES"/>
          </a:p>
        </p:txBody>
      </p:sp>
    </p:spTree>
    <p:extLst>
      <p:ext uri="{BB962C8B-B14F-4D97-AF65-F5344CB8AC3E}">
        <p14:creationId xmlns:p14="http://schemas.microsoft.com/office/powerpoint/2010/main" val="168802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9DAF-093F-4482-AA38-346E9A2DEE9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6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208052514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15541311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239901625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l título">
    <p:spTree>
      <p:nvGrpSpPr>
        <p:cNvPr id="1" name=""/>
        <p:cNvGrpSpPr/>
        <p:nvPr/>
      </p:nvGrpSpPr>
      <p:grpSpPr>
        <a:xfrm>
          <a:off x="0" y="0"/>
          <a:ext cx="0" cy="0"/>
          <a:chOff x="0" y="0"/>
          <a:chExt cx="0" cy="0"/>
        </a:xfrm>
      </p:grpSpPr>
      <p:sp>
        <p:nvSpPr>
          <p:cNvPr id="32" name="Marcador de posición de imagen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717" y="86715"/>
            <a:ext cx="12018572" cy="6684572"/>
          </a:xfrm>
          <a:solidFill>
            <a:schemeClr val="bg1">
              <a:lumMod val="85000"/>
            </a:schemeClr>
          </a:solidFill>
        </p:spPr>
        <p:txBody>
          <a:bodyPr lIns="360000" tIns="360000" rtlCol="0"/>
          <a:lstStyle>
            <a:lvl1pPr marL="0" indent="0">
              <a:buNone/>
              <a:defRPr sz="825" i="1">
                <a:latin typeface="Times New Roman" panose="02020603050405020304" pitchFamily="18" charset="0"/>
                <a:cs typeface="Times New Roman" panose="02020603050405020304" pitchFamily="18" charset="0"/>
              </a:defRPr>
            </a:lvl1pPr>
          </a:lstStyle>
          <a:p>
            <a:pPr rtl="0"/>
            <a:r>
              <a:rPr lang="es-ES" noProof="0"/>
              <a:t>Inserte o arrastre y coloque una imagen aquí</a:t>
            </a:r>
          </a:p>
        </p:txBody>
      </p:sp>
      <p:sp>
        <p:nvSpPr>
          <p:cNvPr id="2" name="Título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0" y="1768423"/>
            <a:ext cx="6840000" cy="2387600"/>
          </a:xfrm>
          <a:solidFill>
            <a:schemeClr val="tx1">
              <a:alpha val="80000"/>
            </a:schemeClr>
          </a:solidFill>
        </p:spPr>
        <p:txBody>
          <a:bodyPr lIns="432000" rIns="432000" bIns="144000" rtlCol="0" anchor="b"/>
          <a:lstStyle>
            <a:lvl1pPr algn="l">
              <a:defRPr sz="2700" spc="-113">
                <a:solidFill>
                  <a:schemeClr val="bg1"/>
                </a:solidFill>
              </a:defRPr>
            </a:lvl1pPr>
          </a:lstStyle>
          <a:p>
            <a:pPr rtl="0"/>
            <a:r>
              <a:rPr lang="es-ES" noProof="0" dirty="0"/>
              <a:t>Haga clic para editar </a:t>
            </a:r>
            <a:br>
              <a:rPr lang="es-ES" noProof="0" dirty="0"/>
            </a:br>
            <a:r>
              <a:rPr lang="es-ES" noProof="0" dirty="0"/>
              <a:t>el estilo del título del patrón</a:t>
            </a:r>
          </a:p>
        </p:txBody>
      </p:sp>
      <p:sp>
        <p:nvSpPr>
          <p:cNvPr id="3" name="Subtítulo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0" y="4153579"/>
            <a:ext cx="6840000" cy="936000"/>
          </a:xfrm>
          <a:solidFill>
            <a:schemeClr val="tx1">
              <a:alpha val="90000"/>
            </a:schemeClr>
          </a:solidFill>
        </p:spPr>
        <p:txBody>
          <a:bodyPr lIns="432000" tIns="144000" rtlCol="0"/>
          <a:lstStyle>
            <a:lvl1pPr marL="0" indent="0" algn="l">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s-ES" noProof="0"/>
              <a:t>Haga clic para editar el estilo de subtítulo del patrón</a:t>
            </a:r>
          </a:p>
        </p:txBody>
      </p:sp>
    </p:spTree>
    <p:extLst>
      <p:ext uri="{BB962C8B-B14F-4D97-AF65-F5344CB8AC3E}">
        <p14:creationId xmlns:p14="http://schemas.microsoft.com/office/powerpoint/2010/main" val="6021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208878913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402417811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418318830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BC02B66-521D-469B-BF50-60B775DF6C63}" type="slidenum">
              <a:rPr lang="es-ES" smtClean="0"/>
              <a:pPr/>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02982032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BC02B66-521D-469B-BF50-60B775DF6C63}" type="slidenum">
              <a:rPr lang="es-ES" smtClean="0"/>
              <a:pPr/>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52747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243256953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204716434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D9E2EA-CDBC-4146-9B62-5A521D95A973}" type="datetimeFigureOut">
              <a:rPr lang="es-ES" smtClean="0"/>
              <a:pPr/>
              <a:t>10/02/2021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BC02B66-521D-469B-BF50-60B775DF6C63}" type="slidenum">
              <a:rPr lang="es-ES" smtClean="0"/>
              <a:pPr/>
              <a:t>‹Nº›</a:t>
            </a:fld>
            <a:endParaRPr lang="es-ES"/>
          </a:p>
        </p:txBody>
      </p:sp>
    </p:spTree>
    <p:extLst>
      <p:ext uri="{BB962C8B-B14F-4D97-AF65-F5344CB8AC3E}">
        <p14:creationId xmlns:p14="http://schemas.microsoft.com/office/powerpoint/2010/main" val="133288862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2D9E2EA-CDBC-4146-9B62-5A521D95A973}" type="datetimeFigureOut">
              <a:rPr lang="es-ES" smtClean="0"/>
              <a:pPr/>
              <a:t>10/02/2021</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BC02B66-521D-469B-BF50-60B775DF6C63}" type="slidenum">
              <a:rPr lang="es-ES" smtClean="0"/>
              <a:pPr/>
              <a:t>‹Nº›</a:t>
            </a:fld>
            <a:endParaRPr lang="es-ES"/>
          </a:p>
        </p:txBody>
      </p:sp>
    </p:spTree>
    <p:extLst>
      <p:ext uri="{BB962C8B-B14F-4D97-AF65-F5344CB8AC3E}">
        <p14:creationId xmlns:p14="http://schemas.microsoft.com/office/powerpoint/2010/main" val="368472749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jpe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jpg"/><Relationship Id="rId5" Type="http://schemas.openxmlformats.org/officeDocument/2006/relationships/diagramQuickStyle" Target="../diagrams/quickStyle1.xml"/><Relationship Id="rId10" Type="http://schemas.openxmlformats.org/officeDocument/2006/relationships/image" Target="../media/image20.jpg"/><Relationship Id="rId4" Type="http://schemas.openxmlformats.org/officeDocument/2006/relationships/diagramLayout" Target="../diagrams/layout1.xml"/><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jpg"/><Relationship Id="rId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18B14BC1-4A35-4BE5-919D-BC183FCB0C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780" y="2852936"/>
            <a:ext cx="7776863" cy="2949426"/>
          </a:xfrm>
          <a:prstGeom prst="rect">
            <a:avLst/>
          </a:prstGeom>
          <a:ln>
            <a:noFill/>
          </a:ln>
          <a:effectLst>
            <a:softEdge rad="112500"/>
          </a:effectLst>
        </p:spPr>
      </p:pic>
      <p:sp>
        <p:nvSpPr>
          <p:cNvPr id="17" name="16 Rectángulo"/>
          <p:cNvSpPr/>
          <p:nvPr/>
        </p:nvSpPr>
        <p:spPr>
          <a:xfrm>
            <a:off x="5161055" y="5807055"/>
            <a:ext cx="4572000" cy="646331"/>
          </a:xfrm>
          <a:prstGeom prst="rect">
            <a:avLst/>
          </a:prstGeom>
        </p:spPr>
        <p:txBody>
          <a:bodyPr>
            <a:spAutoFit/>
          </a:bodyPr>
          <a:lstStyle/>
          <a:p>
            <a:r>
              <a:rPr lang="es-ES" b="1" dirty="0">
                <a:solidFill>
                  <a:srgbClr val="000099"/>
                </a:solidFill>
                <a:latin typeface="Tahoma" panose="020B0604030504040204" pitchFamily="34" charset="0"/>
                <a:ea typeface="Times New Roman" panose="02020603050405020304" pitchFamily="18" charset="0"/>
              </a:rPr>
              <a:t>Ing. Rodo Condori </a:t>
            </a:r>
            <a:r>
              <a:rPr lang="es-ES" b="1" dirty="0" err="1">
                <a:solidFill>
                  <a:srgbClr val="000099"/>
                </a:solidFill>
                <a:latin typeface="Tahoma" panose="020B0604030504040204" pitchFamily="34" charset="0"/>
                <a:ea typeface="Times New Roman" panose="02020603050405020304" pitchFamily="18" charset="0"/>
              </a:rPr>
              <a:t>Venavidez</a:t>
            </a:r>
            <a:endParaRPr lang="es-BO" b="1" dirty="0">
              <a:solidFill>
                <a:srgbClr val="000099"/>
              </a:solidFill>
              <a:latin typeface="Tahoma" pitchFamily="34" charset="0"/>
              <a:ea typeface="Tahoma" pitchFamily="34" charset="0"/>
              <a:cs typeface="Tahoma" pitchFamily="34" charset="0"/>
            </a:endParaRPr>
          </a:p>
          <a:p>
            <a:r>
              <a:rPr lang="es-BO" b="1" dirty="0">
                <a:solidFill>
                  <a:srgbClr val="000099"/>
                </a:solidFill>
                <a:latin typeface="Tahoma" pitchFamily="34" charset="0"/>
                <a:ea typeface="Tahoma" pitchFamily="34" charset="0"/>
                <a:cs typeface="Tahoma" pitchFamily="34" charset="0"/>
              </a:rPr>
              <a:t>DIRECTOR NACIONAL EJECUTIVO</a:t>
            </a:r>
          </a:p>
        </p:txBody>
      </p:sp>
      <p:sp>
        <p:nvSpPr>
          <p:cNvPr id="8" name="CuadroTexto 7">
            <a:extLst>
              <a:ext uri="{FF2B5EF4-FFF2-40B4-BE49-F238E27FC236}">
                <a16:creationId xmlns="" xmlns:a16="http://schemas.microsoft.com/office/drawing/2014/main" id="{E7E3CA83-2A3F-4E44-B6CB-B9885F22E8D9}"/>
              </a:ext>
            </a:extLst>
          </p:cNvPr>
          <p:cNvSpPr txBox="1"/>
          <p:nvPr/>
        </p:nvSpPr>
        <p:spPr>
          <a:xfrm>
            <a:off x="2277754" y="1364576"/>
            <a:ext cx="8208912" cy="1200329"/>
          </a:xfrm>
          <a:prstGeom prst="rect">
            <a:avLst/>
          </a:prstGeom>
          <a:noFill/>
        </p:spPr>
        <p:txBody>
          <a:bodyPr wrap="square">
            <a:spAutoFit/>
          </a:bodyPr>
          <a:lstStyle/>
          <a:p>
            <a:pPr algn="ctr"/>
            <a:r>
              <a:rPr lang="es-BO" sz="3600" b="1" dirty="0">
                <a:solidFill>
                  <a:srgbClr val="000099"/>
                </a:solidFill>
                <a:latin typeface="Tahoma" panose="020B0604030504040204" pitchFamily="34" charset="0"/>
                <a:ea typeface="MS Mincho" panose="02020609040205080304" pitchFamily="49" charset="-128"/>
              </a:rPr>
              <a:t>RENDICIÓN PÚBLICA DE CUENTAS FINAL GESTIÓN 2020</a:t>
            </a:r>
            <a:endParaRPr lang="es-BO" sz="3600" dirty="0">
              <a:solidFill>
                <a:srgbClr val="000099"/>
              </a:solidFill>
            </a:endParaRPr>
          </a:p>
        </p:txBody>
      </p:sp>
      <p:pic>
        <p:nvPicPr>
          <p:cNvPr id="9" name="Imagen 8">
            <a:extLst>
              <a:ext uri="{FF2B5EF4-FFF2-40B4-BE49-F238E27FC236}">
                <a16:creationId xmlns="" xmlns:a16="http://schemas.microsoft.com/office/drawing/2014/main" id="{D704D35B-143C-48CE-96CA-EE36C904A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3" name="Imagen 12">
            <a:extLst>
              <a:ext uri="{FF2B5EF4-FFF2-40B4-BE49-F238E27FC236}">
                <a16:creationId xmlns="" xmlns:a16="http://schemas.microsoft.com/office/drawing/2014/main" id="{03A57D07-A4B9-43B8-9138-635CCC6637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6" name="Imagen 15">
            <a:extLst>
              <a:ext uri="{FF2B5EF4-FFF2-40B4-BE49-F238E27FC236}">
                <a16:creationId xmlns="" xmlns:a16="http://schemas.microsoft.com/office/drawing/2014/main" id="{64879768-1A52-437B-9948-8817817C7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Tree>
    <p:extLst>
      <p:ext uri="{BB962C8B-B14F-4D97-AF65-F5344CB8AC3E}">
        <p14:creationId xmlns:p14="http://schemas.microsoft.com/office/powerpoint/2010/main" val="422078447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áfico"/>
          <p:cNvGraphicFramePr/>
          <p:nvPr>
            <p:extLst>
              <p:ext uri="{D42A27DB-BD31-4B8C-83A1-F6EECF244321}">
                <p14:modId xmlns:p14="http://schemas.microsoft.com/office/powerpoint/2010/main" val="4058746522"/>
              </p:ext>
            </p:extLst>
          </p:nvPr>
        </p:nvGraphicFramePr>
        <p:xfrm>
          <a:off x="3503712" y="4365103"/>
          <a:ext cx="4824536" cy="2338739"/>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2">
            <a:extLst>
              <a:ext uri="{FF2B5EF4-FFF2-40B4-BE49-F238E27FC236}">
                <a16:creationId xmlns="" xmlns:a16="http://schemas.microsoft.com/office/drawing/2014/main" id="{B8B4EDC1-B5B0-42FE-95D4-9097ACF4769B}"/>
              </a:ext>
            </a:extLst>
          </p:cNvPr>
          <p:cNvSpPr txBox="1">
            <a:spLocks/>
          </p:cNvSpPr>
          <p:nvPr/>
        </p:nvSpPr>
        <p:spPr>
          <a:xfrm rot="5400000">
            <a:off x="5709232" y="-2592943"/>
            <a:ext cx="1096883" cy="8532257"/>
          </a:xfrm>
          <a:prstGeom prst="rect">
            <a:avLst/>
          </a:prstGeom>
          <a:solidFill>
            <a:sysClr val="window" lastClr="FFFFFF">
              <a:alpha val="48000"/>
            </a:sysClr>
          </a:solidFill>
          <a:ln>
            <a:noFill/>
          </a:ln>
        </p:spPr>
        <p:txBody>
          <a:bodyPr spcFirstLastPara="1" vert="vert270"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pPr algn="ctr">
              <a:buClr>
                <a:sysClr val="window" lastClr="FFFFFF"/>
              </a:buClr>
              <a:defRPr/>
            </a:pPr>
            <a:r>
              <a:rPr lang="es-BO" sz="1600" kern="0" dirty="0">
                <a:ln w="12700">
                  <a:noFill/>
                  <a:prstDash val="solid"/>
                </a:ln>
                <a:solidFill>
                  <a:srgbClr val="0070C0"/>
                </a:solidFill>
                <a:latin typeface="Tahoma" pitchFamily="34" charset="0"/>
                <a:ea typeface="Tahoma" pitchFamily="34" charset="0"/>
                <a:cs typeface="Tahoma" pitchFamily="34" charset="0"/>
              </a:rPr>
              <a:t>PRESUPUESTO DE RECURSOS POR RUBROS, FUENTES DE FINANCIAMIENTO ORGANISMO FINANCIADOR Y ENTIDAD DE TRASFERENCIA</a:t>
            </a:r>
            <a:br>
              <a:rPr lang="es-BO" sz="1600" kern="0" dirty="0">
                <a:ln w="12700">
                  <a:noFill/>
                  <a:prstDash val="solid"/>
                </a:ln>
                <a:solidFill>
                  <a:srgbClr val="0070C0"/>
                </a:solidFill>
                <a:latin typeface="Tahoma" pitchFamily="34" charset="0"/>
                <a:ea typeface="Tahoma" pitchFamily="34" charset="0"/>
                <a:cs typeface="Tahoma" pitchFamily="34" charset="0"/>
              </a:rPr>
            </a:br>
            <a:r>
              <a:rPr lang="es-BO" sz="1600" kern="0" dirty="0">
                <a:ln w="12700">
                  <a:noFill/>
                  <a:prstDash val="solid"/>
                </a:ln>
                <a:solidFill>
                  <a:srgbClr val="0070C0"/>
                </a:solidFill>
                <a:latin typeface="Tahoma" pitchFamily="34" charset="0"/>
                <a:ea typeface="Tahoma" pitchFamily="34" charset="0"/>
                <a:cs typeface="Tahoma" pitchFamily="34" charset="0"/>
              </a:rPr>
              <a:t>(Expresado en Bolivianos</a:t>
            </a:r>
            <a:r>
              <a:rPr lang="es-BO" sz="1400" kern="0" dirty="0">
                <a:ln w="12700">
                  <a:noFill/>
                  <a:prstDash val="solid"/>
                </a:ln>
                <a:solidFill>
                  <a:srgbClr val="0070C0"/>
                </a:solidFill>
                <a:latin typeface="Tahoma" pitchFamily="34" charset="0"/>
                <a:ea typeface="Tahoma" pitchFamily="34" charset="0"/>
                <a:cs typeface="Tahoma" pitchFamily="34" charset="0"/>
              </a:rPr>
              <a:t>)</a:t>
            </a:r>
          </a:p>
        </p:txBody>
      </p:sp>
      <p:pic>
        <p:nvPicPr>
          <p:cNvPr id="15" name="Imagen 14">
            <a:extLst>
              <a:ext uri="{FF2B5EF4-FFF2-40B4-BE49-F238E27FC236}">
                <a16:creationId xmlns="" xmlns:a16="http://schemas.microsoft.com/office/drawing/2014/main" id="{F069DB4A-62EB-42C8-AC6B-43417DEA6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6" name="Imagen 15">
            <a:extLst>
              <a:ext uri="{FF2B5EF4-FFF2-40B4-BE49-F238E27FC236}">
                <a16:creationId xmlns="" xmlns:a16="http://schemas.microsoft.com/office/drawing/2014/main" id="{C697318A-A5BE-4B38-A751-2757E57F4F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7" name="Imagen 16">
            <a:extLst>
              <a:ext uri="{FF2B5EF4-FFF2-40B4-BE49-F238E27FC236}">
                <a16:creationId xmlns="" xmlns:a16="http://schemas.microsoft.com/office/drawing/2014/main" id="{48CE5087-73D5-4228-9043-804F5667A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8" name="CuadroTexto 7">
            <a:extLst>
              <a:ext uri="{FF2B5EF4-FFF2-40B4-BE49-F238E27FC236}">
                <a16:creationId xmlns="" xmlns:a16="http://schemas.microsoft.com/office/drawing/2014/main" id="{05282461-2C4F-4F10-BCC0-F195A32A1A35}"/>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UNIDAD ADMINISTRATIVA FINANCIERA</a:t>
            </a:r>
            <a:endParaRPr lang="es-BO" sz="2800" b="1" dirty="0">
              <a:solidFill>
                <a:srgbClr val="0070C0"/>
              </a:solidFill>
            </a:endParaRPr>
          </a:p>
        </p:txBody>
      </p:sp>
      <p:graphicFrame>
        <p:nvGraphicFramePr>
          <p:cNvPr id="3" name="Tabla 2">
            <a:extLst>
              <a:ext uri="{FF2B5EF4-FFF2-40B4-BE49-F238E27FC236}">
                <a16:creationId xmlns="" xmlns:a16="http://schemas.microsoft.com/office/drawing/2014/main" id="{A3442723-21FD-42A5-B3FA-DC82D506C118}"/>
              </a:ext>
            </a:extLst>
          </p:cNvPr>
          <p:cNvGraphicFramePr>
            <a:graphicFrameLocks noGrp="1"/>
          </p:cNvGraphicFramePr>
          <p:nvPr>
            <p:extLst>
              <p:ext uri="{D42A27DB-BD31-4B8C-83A1-F6EECF244321}">
                <p14:modId xmlns:p14="http://schemas.microsoft.com/office/powerpoint/2010/main" val="562487261"/>
              </p:ext>
            </p:extLst>
          </p:nvPr>
        </p:nvGraphicFramePr>
        <p:xfrm>
          <a:off x="983432" y="2172421"/>
          <a:ext cx="10369152" cy="1790700"/>
        </p:xfrm>
        <a:graphic>
          <a:graphicData uri="http://schemas.openxmlformats.org/drawingml/2006/table">
            <a:tbl>
              <a:tblPr/>
              <a:tblGrid>
                <a:gridCol w="934509">
                  <a:extLst>
                    <a:ext uri="{9D8B030D-6E8A-4147-A177-3AD203B41FA5}">
                      <a16:colId xmlns="" xmlns:a16="http://schemas.microsoft.com/office/drawing/2014/main" val="4226528626"/>
                    </a:ext>
                  </a:extLst>
                </a:gridCol>
                <a:gridCol w="2231139">
                  <a:extLst>
                    <a:ext uri="{9D8B030D-6E8A-4147-A177-3AD203B41FA5}">
                      <a16:colId xmlns="" xmlns:a16="http://schemas.microsoft.com/office/drawing/2014/main" val="3398470603"/>
                    </a:ext>
                  </a:extLst>
                </a:gridCol>
                <a:gridCol w="934509">
                  <a:extLst>
                    <a:ext uri="{9D8B030D-6E8A-4147-A177-3AD203B41FA5}">
                      <a16:colId xmlns="" xmlns:a16="http://schemas.microsoft.com/office/drawing/2014/main" val="1430646330"/>
                    </a:ext>
                  </a:extLst>
                </a:gridCol>
                <a:gridCol w="1226961">
                  <a:extLst>
                    <a:ext uri="{9D8B030D-6E8A-4147-A177-3AD203B41FA5}">
                      <a16:colId xmlns="" xmlns:a16="http://schemas.microsoft.com/office/drawing/2014/main" val="2392683109"/>
                    </a:ext>
                  </a:extLst>
                </a:gridCol>
                <a:gridCol w="721554">
                  <a:extLst>
                    <a:ext uri="{9D8B030D-6E8A-4147-A177-3AD203B41FA5}">
                      <a16:colId xmlns="" xmlns:a16="http://schemas.microsoft.com/office/drawing/2014/main" val="1068848998"/>
                    </a:ext>
                  </a:extLst>
                </a:gridCol>
                <a:gridCol w="1633768">
                  <a:extLst>
                    <a:ext uri="{9D8B030D-6E8A-4147-A177-3AD203B41FA5}">
                      <a16:colId xmlns="" xmlns:a16="http://schemas.microsoft.com/office/drawing/2014/main" val="908721050"/>
                    </a:ext>
                  </a:extLst>
                </a:gridCol>
                <a:gridCol w="1343356">
                  <a:extLst>
                    <a:ext uri="{9D8B030D-6E8A-4147-A177-3AD203B41FA5}">
                      <a16:colId xmlns="" xmlns:a16="http://schemas.microsoft.com/office/drawing/2014/main" val="4167928610"/>
                    </a:ext>
                  </a:extLst>
                </a:gridCol>
                <a:gridCol w="1343356">
                  <a:extLst>
                    <a:ext uri="{9D8B030D-6E8A-4147-A177-3AD203B41FA5}">
                      <a16:colId xmlns="" xmlns:a16="http://schemas.microsoft.com/office/drawing/2014/main" val="3295961142"/>
                    </a:ext>
                  </a:extLst>
                </a:gridCol>
              </a:tblGrid>
              <a:tr h="390525">
                <a:tc>
                  <a:txBody>
                    <a:bodyPr/>
                    <a:lstStyle/>
                    <a:p>
                      <a:pPr algn="ctr" rtl="0" fontAlgn="ctr"/>
                      <a:r>
                        <a:rPr lang="es-BO" sz="1500" b="1" i="0" u="none" strike="noStrike" dirty="0">
                          <a:solidFill>
                            <a:srgbClr val="FFFFFF"/>
                          </a:solidFill>
                          <a:effectLst/>
                          <a:latin typeface="Tahoma" panose="020B0604030504040204" pitchFamily="34" charset="0"/>
                        </a:rPr>
                        <a:t>RUBRO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Fuente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Organismo Financiador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dirty="0">
                          <a:solidFill>
                            <a:srgbClr val="FFFFFF"/>
                          </a:solidFill>
                          <a:effectLst/>
                          <a:latin typeface="Tahoma" panose="020B0604030504040204" pitchFamily="34" charset="0"/>
                        </a:rPr>
                        <a:t>PRESUPUESTO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PERCIBIDO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500" b="1" i="0" u="none" strike="noStrike">
                          <a:solidFill>
                            <a:srgbClr val="FFFFFF"/>
                          </a:solidFill>
                          <a:effectLst/>
                          <a:latin typeface="Tahoma" panose="020B0604030504040204" pitchFamily="34" charset="0"/>
                        </a:rPr>
                        <a:t>DIFERENCIA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2769826030"/>
                  </a:ext>
                </a:extLst>
              </a:tr>
              <a:tr h="542925">
                <a:tc>
                  <a:txBody>
                    <a:bodyPr/>
                    <a:lstStyle/>
                    <a:p>
                      <a:pPr algn="ctr" rtl="0" fontAlgn="ctr"/>
                      <a:r>
                        <a:rPr lang="es-BO" sz="1500" b="0" i="0" u="none" strike="noStrike" dirty="0">
                          <a:solidFill>
                            <a:srgbClr val="000000"/>
                          </a:solidFill>
                          <a:effectLst/>
                          <a:latin typeface="Calibri" panose="020F0502020204030204" pitchFamily="34" charset="0"/>
                        </a:rPr>
                        <a:t>19211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500" b="0" i="0" u="none" strike="noStrike" dirty="0">
                          <a:solidFill>
                            <a:srgbClr val="000000"/>
                          </a:solidFill>
                          <a:effectLst/>
                          <a:latin typeface="Calibri" panose="020F0502020204030204" pitchFamily="34" charset="0"/>
                        </a:rPr>
                        <a:t>Por subsidios o </a:t>
                      </a:r>
                      <a:r>
                        <a:rPr lang="es-BO" sz="1500" b="0" i="0" u="none" strike="noStrike" dirty="0" smtClean="0">
                          <a:solidFill>
                            <a:srgbClr val="000000"/>
                          </a:solidFill>
                          <a:effectLst/>
                          <a:latin typeface="Calibri" panose="020F0502020204030204" pitchFamily="34" charset="0"/>
                        </a:rPr>
                        <a:t>subvenciones</a:t>
                      </a:r>
                      <a:endParaRPr lang="es-BO" sz="15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dirty="0">
                          <a:solidFill>
                            <a:srgbClr val="000000"/>
                          </a:solidFill>
                          <a:effectLst/>
                          <a:latin typeface="Calibri" panose="020F050202020403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a:solidFill>
                            <a:srgbClr val="000000"/>
                          </a:solidFill>
                          <a:effectLst/>
                          <a:latin typeface="Calibri" panose="020F050202020403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dirty="0">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a:solidFill>
                            <a:srgbClr val="000000"/>
                          </a:solidFill>
                          <a:effectLst/>
                          <a:latin typeface="Calibri" panose="020F0502020204030204" pitchFamily="34" charset="0"/>
                        </a:rPr>
                        <a:t>3.210.538,00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a:solidFill>
                            <a:srgbClr val="000000"/>
                          </a:solidFill>
                          <a:effectLst/>
                          <a:latin typeface="Calibri" panose="020F0502020204030204" pitchFamily="34" charset="0"/>
                        </a:rPr>
                        <a:t>3.201.772,01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a:solidFill>
                            <a:srgbClr val="000000"/>
                          </a:solidFill>
                          <a:effectLst/>
                          <a:latin typeface="Calibri" panose="020F0502020204030204" pitchFamily="34" charset="0"/>
                        </a:rPr>
                        <a:t>-8.765,99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5013852"/>
                  </a:ext>
                </a:extLst>
              </a:tr>
              <a:tr h="542925">
                <a:tc>
                  <a:txBody>
                    <a:bodyPr/>
                    <a:lstStyle/>
                    <a:p>
                      <a:pPr algn="ctr" rtl="0" fontAlgn="ctr"/>
                      <a:r>
                        <a:rPr lang="es-BO" sz="1500" b="0" i="0" u="none" strike="noStrike">
                          <a:solidFill>
                            <a:srgbClr val="000000"/>
                          </a:solidFill>
                          <a:effectLst/>
                          <a:latin typeface="Calibri" panose="020F0502020204030204" pitchFamily="34" charset="0"/>
                        </a:rPr>
                        <a:t>12200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500" b="0" i="0" u="none" strike="noStrike">
                          <a:solidFill>
                            <a:srgbClr val="000000"/>
                          </a:solidFill>
                          <a:effectLst/>
                          <a:latin typeface="Calibri" panose="020F0502020204030204" pitchFamily="34" charset="0"/>
                        </a:rPr>
                        <a:t>Venta de servicios de la Administración Pública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dirty="0">
                          <a:solidFill>
                            <a:srgbClr val="000000"/>
                          </a:solidFill>
                          <a:effectLst/>
                          <a:latin typeface="Calibri" panose="020F0502020204030204" pitchFamily="34" charset="0"/>
                        </a:rPr>
                        <a:t>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BO" sz="15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dirty="0">
                          <a:solidFill>
                            <a:srgbClr val="000000"/>
                          </a:solidFill>
                          <a:effectLst/>
                          <a:latin typeface="Calibri" panose="020F0502020204030204" pitchFamily="34" charset="0"/>
                        </a:rPr>
                        <a:t>12.000,00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dirty="0">
                          <a:solidFill>
                            <a:srgbClr val="000000"/>
                          </a:solidFill>
                          <a:effectLst/>
                          <a:latin typeface="Calibri" panose="020F0502020204030204" pitchFamily="34" charset="0"/>
                        </a:rPr>
                        <a:t>58.238,00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500" b="0" i="0" u="none" strike="noStrike">
                          <a:solidFill>
                            <a:srgbClr val="000000"/>
                          </a:solidFill>
                          <a:effectLst/>
                          <a:latin typeface="Calibri" panose="020F0502020204030204" pitchFamily="34" charset="0"/>
                        </a:rPr>
                        <a:t>46.238,00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77367561"/>
                  </a:ext>
                </a:extLst>
              </a:tr>
              <a:tr h="238125">
                <a:tc gridSpan="5">
                  <a:txBody>
                    <a:bodyPr/>
                    <a:lstStyle/>
                    <a:p>
                      <a:pPr algn="ctr" rtl="0" fontAlgn="b"/>
                      <a:r>
                        <a:rPr lang="es-BO" sz="1500" b="1" i="0" u="none" strike="noStrike" dirty="0">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BO"/>
                    </a:p>
                  </a:txBody>
                  <a:tcPr/>
                </a:tc>
                <a:tc hMerge="1">
                  <a:txBody>
                    <a:bodyPr/>
                    <a:lstStyle/>
                    <a:p>
                      <a:endParaRPr lang="es-BO"/>
                    </a:p>
                  </a:txBody>
                  <a:tcPr/>
                </a:tc>
                <a:tc hMerge="1">
                  <a:txBody>
                    <a:bodyPr/>
                    <a:lstStyle/>
                    <a:p>
                      <a:endParaRPr lang="es-BO"/>
                    </a:p>
                  </a:txBody>
                  <a:tcPr/>
                </a:tc>
                <a:tc hMerge="1">
                  <a:txBody>
                    <a:bodyPr/>
                    <a:lstStyle/>
                    <a:p>
                      <a:endParaRPr lang="es-BO"/>
                    </a:p>
                  </a:txBody>
                  <a:tcPr/>
                </a:tc>
                <a:tc>
                  <a:txBody>
                    <a:bodyPr/>
                    <a:lstStyle/>
                    <a:p>
                      <a:pPr algn="r" rtl="0" fontAlgn="b"/>
                      <a:r>
                        <a:rPr lang="es-BO" sz="1500" b="1" i="0" u="none" strike="noStrike">
                          <a:solidFill>
                            <a:srgbClr val="FFFFFF"/>
                          </a:solidFill>
                          <a:effectLst/>
                          <a:latin typeface="Calibri" panose="020F0502020204030204" pitchFamily="34" charset="0"/>
                        </a:rPr>
                        <a:t>3.222.538,00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b"/>
                      <a:r>
                        <a:rPr lang="es-BO" sz="1500" b="1" i="0" u="none" strike="noStrike" dirty="0">
                          <a:solidFill>
                            <a:srgbClr val="FFFFFF"/>
                          </a:solidFill>
                          <a:effectLst/>
                          <a:latin typeface="Calibri" panose="020F0502020204030204" pitchFamily="34" charset="0"/>
                        </a:rPr>
                        <a:t>3.260.010,01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b"/>
                      <a:r>
                        <a:rPr lang="es-BO" sz="15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581423964"/>
                  </a:ext>
                </a:extLst>
              </a:tr>
            </a:tbl>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 xmlns:a16="http://schemas.microsoft.com/office/drawing/2014/main" id="{AE16BD0E-F6CA-4E21-8A76-0B3D9F84E0BC}"/>
              </a:ext>
            </a:extLst>
          </p:cNvPr>
          <p:cNvSpPr txBox="1">
            <a:spLocks/>
          </p:cNvSpPr>
          <p:nvPr/>
        </p:nvSpPr>
        <p:spPr>
          <a:xfrm rot="5400000">
            <a:off x="5222496" y="-2110310"/>
            <a:ext cx="1309352" cy="7771255"/>
          </a:xfrm>
          <a:prstGeom prst="rect">
            <a:avLst/>
          </a:prstGeom>
          <a:solidFill>
            <a:sysClr val="window" lastClr="FFFFFF">
              <a:alpha val="48000"/>
            </a:sysClr>
          </a:solidFill>
          <a:ln>
            <a:noFill/>
          </a:ln>
        </p:spPr>
        <p:txBody>
          <a:bodyPr spcFirstLastPara="1" vert="vert270"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1pPr>
            <a:lvl2pPr marR="0" lvl="1"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2pPr>
            <a:lvl3pPr marR="0" lvl="2"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3pPr>
            <a:lvl4pPr marR="0" lvl="3"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4pPr>
            <a:lvl5pPr marR="0" lvl="4"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5pPr>
            <a:lvl6pPr marR="0" lvl="5"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6pPr>
            <a:lvl7pPr marR="0" lvl="6"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7pPr>
            <a:lvl8pPr marR="0" lvl="7"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8pPr>
            <a:lvl9pPr marR="0" lvl="8" algn="l" rtl="0">
              <a:lnSpc>
                <a:spcPct val="100000"/>
              </a:lnSpc>
              <a:spcBef>
                <a:spcPts val="0"/>
              </a:spcBef>
              <a:spcAft>
                <a:spcPts val="0"/>
              </a:spcAft>
              <a:buClr>
                <a:schemeClr val="lt1"/>
              </a:buClr>
              <a:buSzPts val="2400"/>
              <a:buFont typeface="Barlow"/>
              <a:buNone/>
              <a:defRPr sz="2400" b="1" i="0" u="none" strike="noStrike" cap="none">
                <a:solidFill>
                  <a:schemeClr val="lt1"/>
                </a:solidFill>
                <a:latin typeface="Barlow"/>
                <a:ea typeface="Barlow"/>
                <a:cs typeface="Barlow"/>
                <a:sym typeface="Barlow"/>
              </a:defRPr>
            </a:lvl9pPr>
          </a:lstStyle>
          <a:p>
            <a:pPr algn="ctr">
              <a:buClr>
                <a:sysClr val="window" lastClr="FFFFFF"/>
              </a:buClr>
              <a:defRPr/>
            </a:pPr>
            <a:r>
              <a:rPr lang="es-BO" sz="2000" kern="0" dirty="0">
                <a:ln w="12700">
                  <a:noFill/>
                  <a:prstDash val="solid"/>
                </a:ln>
                <a:solidFill>
                  <a:srgbClr val="0070C0"/>
                </a:solidFill>
                <a:latin typeface="Arial Black" pitchFamily="34" charset="0"/>
              </a:rPr>
              <a:t>EJECUCIÓN PRESUPUESTARIA </a:t>
            </a:r>
            <a:br>
              <a:rPr lang="es-BO" sz="2000" kern="0" dirty="0">
                <a:ln w="12700">
                  <a:noFill/>
                  <a:prstDash val="solid"/>
                </a:ln>
                <a:solidFill>
                  <a:srgbClr val="0070C0"/>
                </a:solidFill>
                <a:latin typeface="Arial Black" pitchFamily="34" charset="0"/>
              </a:rPr>
            </a:br>
            <a:r>
              <a:rPr lang="es-BO" sz="2000" kern="0" dirty="0">
                <a:ln w="12700">
                  <a:noFill/>
                  <a:prstDash val="solid"/>
                </a:ln>
                <a:solidFill>
                  <a:srgbClr val="0070C0"/>
                </a:solidFill>
                <a:latin typeface="Arial Black" pitchFamily="34" charset="0"/>
              </a:rPr>
              <a:t>AL 31 DE DICIEMBRE 2020</a:t>
            </a:r>
            <a:br>
              <a:rPr lang="es-BO" sz="2000" kern="0" dirty="0">
                <a:ln w="12700">
                  <a:noFill/>
                  <a:prstDash val="solid"/>
                </a:ln>
                <a:solidFill>
                  <a:srgbClr val="0070C0"/>
                </a:solidFill>
                <a:latin typeface="Arial Black" pitchFamily="34" charset="0"/>
              </a:rPr>
            </a:br>
            <a:r>
              <a:rPr lang="es-BO" sz="2000" kern="0" dirty="0">
                <a:ln w="12700">
                  <a:noFill/>
                  <a:prstDash val="solid"/>
                </a:ln>
                <a:solidFill>
                  <a:srgbClr val="0070C0"/>
                </a:solidFill>
                <a:latin typeface="Arial Black" pitchFamily="34" charset="0"/>
              </a:rPr>
              <a:t>Expresado en Bolivianos</a:t>
            </a:r>
          </a:p>
        </p:txBody>
      </p:sp>
      <p:pic>
        <p:nvPicPr>
          <p:cNvPr id="11" name="Imagen 10">
            <a:extLst>
              <a:ext uri="{FF2B5EF4-FFF2-40B4-BE49-F238E27FC236}">
                <a16:creationId xmlns="" xmlns:a16="http://schemas.microsoft.com/office/drawing/2014/main" id="{25C0F516-AA1C-4534-AEB6-E74DF132E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2" name="Imagen 11">
            <a:extLst>
              <a:ext uri="{FF2B5EF4-FFF2-40B4-BE49-F238E27FC236}">
                <a16:creationId xmlns="" xmlns:a16="http://schemas.microsoft.com/office/drawing/2014/main" id="{B00AAE69-CA7B-4EDC-B73B-3A86506561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3" name="Imagen 12">
            <a:extLst>
              <a:ext uri="{FF2B5EF4-FFF2-40B4-BE49-F238E27FC236}">
                <a16:creationId xmlns="" xmlns:a16="http://schemas.microsoft.com/office/drawing/2014/main" id="{27484E0A-3ACD-40BE-90A8-47C84DE65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9" name="CuadroTexto 8">
            <a:extLst>
              <a:ext uri="{FF2B5EF4-FFF2-40B4-BE49-F238E27FC236}">
                <a16:creationId xmlns="" xmlns:a16="http://schemas.microsoft.com/office/drawing/2014/main" id="{9CB2EA6D-1172-4B04-ABCD-F8D7CFB6FF36}"/>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UNIDAD ADMINISTRATIVA FINANCIERA</a:t>
            </a:r>
            <a:endParaRPr lang="es-BO" sz="2800" b="1" dirty="0">
              <a:solidFill>
                <a:srgbClr val="0070C0"/>
              </a:solidFill>
            </a:endParaRPr>
          </a:p>
        </p:txBody>
      </p:sp>
      <p:graphicFrame>
        <p:nvGraphicFramePr>
          <p:cNvPr id="3" name="Tabla 2">
            <a:extLst>
              <a:ext uri="{FF2B5EF4-FFF2-40B4-BE49-F238E27FC236}">
                <a16:creationId xmlns="" xmlns:a16="http://schemas.microsoft.com/office/drawing/2014/main" id="{698180DB-B3F4-492C-BB2E-A7AD35376503}"/>
              </a:ext>
            </a:extLst>
          </p:cNvPr>
          <p:cNvGraphicFramePr>
            <a:graphicFrameLocks noGrp="1"/>
          </p:cNvGraphicFramePr>
          <p:nvPr>
            <p:extLst>
              <p:ext uri="{D42A27DB-BD31-4B8C-83A1-F6EECF244321}">
                <p14:modId xmlns:p14="http://schemas.microsoft.com/office/powerpoint/2010/main" val="1332482065"/>
              </p:ext>
            </p:extLst>
          </p:nvPr>
        </p:nvGraphicFramePr>
        <p:xfrm>
          <a:off x="767408" y="2706187"/>
          <a:ext cx="10447883" cy="2962106"/>
        </p:xfrm>
        <a:graphic>
          <a:graphicData uri="http://schemas.openxmlformats.org/drawingml/2006/table">
            <a:tbl>
              <a:tblPr/>
              <a:tblGrid>
                <a:gridCol w="917153">
                  <a:extLst>
                    <a:ext uri="{9D8B030D-6E8A-4147-A177-3AD203B41FA5}">
                      <a16:colId xmlns="" xmlns:a16="http://schemas.microsoft.com/office/drawing/2014/main" val="2679725587"/>
                    </a:ext>
                  </a:extLst>
                </a:gridCol>
                <a:gridCol w="3592176">
                  <a:extLst>
                    <a:ext uri="{9D8B030D-6E8A-4147-A177-3AD203B41FA5}">
                      <a16:colId xmlns="" xmlns:a16="http://schemas.microsoft.com/office/drawing/2014/main" val="4207225043"/>
                    </a:ext>
                  </a:extLst>
                </a:gridCol>
                <a:gridCol w="1731122">
                  <a:extLst>
                    <a:ext uri="{9D8B030D-6E8A-4147-A177-3AD203B41FA5}">
                      <a16:colId xmlns="" xmlns:a16="http://schemas.microsoft.com/office/drawing/2014/main" val="3772549420"/>
                    </a:ext>
                  </a:extLst>
                </a:gridCol>
                <a:gridCol w="1696730">
                  <a:extLst>
                    <a:ext uri="{9D8B030D-6E8A-4147-A177-3AD203B41FA5}">
                      <a16:colId xmlns="" xmlns:a16="http://schemas.microsoft.com/office/drawing/2014/main" val="68698291"/>
                    </a:ext>
                  </a:extLst>
                </a:gridCol>
                <a:gridCol w="1455978">
                  <a:extLst>
                    <a:ext uri="{9D8B030D-6E8A-4147-A177-3AD203B41FA5}">
                      <a16:colId xmlns="" xmlns:a16="http://schemas.microsoft.com/office/drawing/2014/main" val="3038249436"/>
                    </a:ext>
                  </a:extLst>
                </a:gridCol>
                <a:gridCol w="1054724">
                  <a:extLst>
                    <a:ext uri="{9D8B030D-6E8A-4147-A177-3AD203B41FA5}">
                      <a16:colId xmlns="" xmlns:a16="http://schemas.microsoft.com/office/drawing/2014/main" val="2768326554"/>
                    </a:ext>
                  </a:extLst>
                </a:gridCol>
              </a:tblGrid>
              <a:tr h="738312">
                <a:tc>
                  <a:txBody>
                    <a:bodyPr/>
                    <a:lstStyle/>
                    <a:p>
                      <a:pPr algn="ctr" rtl="0" fontAlgn="ctr"/>
                      <a:r>
                        <a:rPr lang="es-BO" sz="1600" b="1" i="0" u="none" strike="noStrike" dirty="0">
                          <a:solidFill>
                            <a:srgbClr val="FFFFFF"/>
                          </a:solidFill>
                          <a:effectLst/>
                          <a:latin typeface="Tahoma" panose="020B0604030504040204" pitchFamily="34" charset="0"/>
                        </a:rPr>
                        <a:t>RUBRO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600" b="1" i="0" u="none" strike="noStrike" dirty="0">
                          <a:solidFill>
                            <a:srgbClr val="FFFFFF"/>
                          </a:solidFill>
                          <a:effectLst/>
                          <a:latin typeface="Tahoma" panose="020B060403050404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600" b="1" i="0" u="none" strike="noStrike" dirty="0">
                          <a:solidFill>
                            <a:srgbClr val="FFFFFF"/>
                          </a:solidFill>
                          <a:effectLst/>
                          <a:latin typeface="Tahoma" panose="020B0604030504040204" pitchFamily="34" charset="0"/>
                        </a:rPr>
                        <a:t>Presupuestos   (bolivianos)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600" b="1" i="0" u="none" strike="noStrike" dirty="0">
                          <a:solidFill>
                            <a:srgbClr val="FFFFFF"/>
                          </a:solidFill>
                          <a:effectLst/>
                          <a:latin typeface="Tahoma" panose="020B0604030504040204" pitchFamily="34" charset="0"/>
                        </a:rPr>
                        <a:t>Ejecutado (Bolivianos)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600" b="1" i="0" u="none" strike="noStrike" dirty="0">
                          <a:solidFill>
                            <a:srgbClr val="FFFFFF"/>
                          </a:solidFill>
                          <a:effectLst/>
                          <a:latin typeface="Tahoma" panose="020B0604030504040204" pitchFamily="34" charset="0"/>
                        </a:rPr>
                        <a:t>Saldo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BO" sz="1600" b="1" i="0" u="none" strike="noStrike" dirty="0">
                          <a:solidFill>
                            <a:srgbClr val="FFFFFF"/>
                          </a:solidFill>
                          <a:effectLst/>
                          <a:latin typeface="Tahoma" panose="020B0604030504040204" pitchFamily="34" charset="0"/>
                        </a:rPr>
                        <a:t>% de ejecución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2898787224"/>
                  </a:ext>
                </a:extLst>
              </a:tr>
              <a:tr h="353656">
                <a:tc>
                  <a:txBody>
                    <a:bodyPr/>
                    <a:lstStyle/>
                    <a:p>
                      <a:pPr algn="ctr" rtl="0" fontAlgn="ctr"/>
                      <a:r>
                        <a:rPr lang="es-BO" sz="1600" b="0" i="0" u="none" strike="noStrike" dirty="0">
                          <a:solidFill>
                            <a:srgbClr val="000000"/>
                          </a:solidFill>
                          <a:effectLst/>
                          <a:latin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600" b="0" i="0" u="none" strike="noStrike" dirty="0">
                          <a:solidFill>
                            <a:srgbClr val="000000"/>
                          </a:solidFill>
                          <a:effectLst/>
                          <a:latin typeface="Tahoma" panose="020B0604030504040204" pitchFamily="34" charset="0"/>
                        </a:rPr>
                        <a:t>SERVICIOS PERSONALES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2.530.437,00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2.521.671,01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8.765,99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99,65%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52657612"/>
                  </a:ext>
                </a:extLst>
              </a:tr>
              <a:tr h="353656">
                <a:tc>
                  <a:txBody>
                    <a:bodyPr/>
                    <a:lstStyle/>
                    <a:p>
                      <a:pPr algn="ctr" rtl="0" fontAlgn="ctr"/>
                      <a:r>
                        <a:rPr lang="es-BO" sz="1600" b="0" i="0" u="none" strike="noStrike" dirty="0">
                          <a:solidFill>
                            <a:srgbClr val="000000"/>
                          </a:solidFill>
                          <a:effectLst/>
                          <a:latin typeface="Tahoma" panose="020B0604030504040204" pitchFamily="34" charset="0"/>
                        </a:rPr>
                        <a:t>20000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600" b="0" i="0" u="none" strike="noStrike" dirty="0">
                          <a:solidFill>
                            <a:srgbClr val="000000"/>
                          </a:solidFill>
                          <a:effectLst/>
                          <a:latin typeface="Tahoma" panose="020B0604030504040204" pitchFamily="34" charset="0"/>
                        </a:rPr>
                        <a:t>SERVICIOS NO PERSONALES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419.363,54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419.363,54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5588072"/>
                  </a:ext>
                </a:extLst>
              </a:tr>
              <a:tr h="353656">
                <a:tc>
                  <a:txBody>
                    <a:bodyPr/>
                    <a:lstStyle/>
                    <a:p>
                      <a:pPr algn="ctr" rtl="0" fontAlgn="ctr"/>
                      <a:r>
                        <a:rPr lang="es-BO" sz="1600" b="0" i="0" u="none" strike="noStrike" dirty="0">
                          <a:solidFill>
                            <a:srgbClr val="000000"/>
                          </a:solidFill>
                          <a:effectLst/>
                          <a:latin typeface="Tahoma" panose="020B0604030504040204" pitchFamily="34" charset="0"/>
                        </a:rPr>
                        <a:t>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600" b="0" i="0" u="none" strike="noStrike" dirty="0">
                          <a:solidFill>
                            <a:srgbClr val="000000"/>
                          </a:solidFill>
                          <a:effectLst/>
                          <a:latin typeface="Tahoma" panose="020B0604030504040204" pitchFamily="34" charset="0"/>
                        </a:rPr>
                        <a:t>MATERIALES Y SUMINISTROS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dirty="0">
                          <a:solidFill>
                            <a:srgbClr val="000000"/>
                          </a:solidFill>
                          <a:effectLst/>
                          <a:latin typeface="Tahoma" panose="020B0604030504040204" pitchFamily="34" charset="0"/>
                        </a:rPr>
                        <a:t>163.574,62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163.574,62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37739620"/>
                  </a:ext>
                </a:extLst>
              </a:tr>
              <a:tr h="353656">
                <a:tc>
                  <a:txBody>
                    <a:bodyPr/>
                    <a:lstStyle/>
                    <a:p>
                      <a:pPr algn="ctr" rtl="0" fontAlgn="ctr"/>
                      <a:r>
                        <a:rPr lang="es-BO" sz="1600" b="0" i="0" u="none" strike="noStrike" dirty="0">
                          <a:solidFill>
                            <a:srgbClr val="000000"/>
                          </a:solidFill>
                          <a:effectLst/>
                          <a:latin typeface="Tahoma" panose="020B0604030504040204" pitchFamily="34" charset="0"/>
                        </a:rPr>
                        <a:t>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600" b="0" i="0" u="none" strike="noStrike">
                          <a:solidFill>
                            <a:srgbClr val="000000"/>
                          </a:solidFill>
                          <a:effectLst/>
                          <a:latin typeface="Tahoma" panose="020B0604030504040204" pitchFamily="34" charset="0"/>
                        </a:rPr>
                        <a:t>ACTIVOS REALES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dirty="0">
                          <a:solidFill>
                            <a:srgbClr val="000000"/>
                          </a:solidFill>
                          <a:effectLst/>
                          <a:latin typeface="Tahoma" panose="020B0604030504040204" pitchFamily="34" charset="0"/>
                        </a:rPr>
                        <a:t>107.862,84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dirty="0">
                          <a:solidFill>
                            <a:srgbClr val="000000"/>
                          </a:solidFill>
                          <a:effectLst/>
                          <a:latin typeface="Tahoma" panose="020B0604030504040204" pitchFamily="34" charset="0"/>
                        </a:rPr>
                        <a:t>107.862,84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40896541"/>
                  </a:ext>
                </a:extLst>
              </a:tr>
              <a:tr h="353656">
                <a:tc>
                  <a:txBody>
                    <a:bodyPr/>
                    <a:lstStyle/>
                    <a:p>
                      <a:pPr algn="ctr" rtl="0" fontAlgn="ctr"/>
                      <a:r>
                        <a:rPr lang="es-BO" sz="1600" b="0" i="0" u="none" strike="noStrike" dirty="0">
                          <a:solidFill>
                            <a:srgbClr val="000000"/>
                          </a:solidFill>
                          <a:effectLst/>
                          <a:latin typeface="Tahoma" panose="020B0604030504040204" pitchFamily="34" charset="0"/>
                        </a:rPr>
                        <a:t>80000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BO" sz="1600" b="0" i="0" u="none" strike="noStrike">
                          <a:solidFill>
                            <a:srgbClr val="000000"/>
                          </a:solidFill>
                          <a:effectLst/>
                          <a:latin typeface="Tahoma" panose="020B0604030504040204" pitchFamily="34" charset="0"/>
                        </a:rPr>
                        <a:t>IMPUESTOS REGALÍAS (PEAJES)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dirty="0" smtClean="0">
                          <a:solidFill>
                            <a:srgbClr val="000000"/>
                          </a:solidFill>
                          <a:effectLst/>
                          <a:latin typeface="Tahoma" panose="020B0604030504040204" pitchFamily="34" charset="0"/>
                        </a:rPr>
                        <a:t>1.300,00</a:t>
                      </a:r>
                      <a:endParaRPr lang="es-BO" sz="16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dirty="0">
                          <a:solidFill>
                            <a:srgbClr val="000000"/>
                          </a:solidFill>
                          <a:effectLst/>
                          <a:latin typeface="Tahoma" panose="020B0604030504040204" pitchFamily="34" charset="0"/>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BO" sz="1600" b="0" i="0" u="none" strike="noStrike">
                          <a:solidFill>
                            <a:srgbClr val="000000"/>
                          </a:solidFill>
                          <a:effectLst/>
                          <a:latin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8373583"/>
                  </a:ext>
                </a:extLst>
              </a:tr>
              <a:tr h="455514">
                <a:tc gridSpan="2">
                  <a:txBody>
                    <a:bodyPr/>
                    <a:lstStyle/>
                    <a:p>
                      <a:pPr algn="ctr" rtl="0" fontAlgn="ctr"/>
                      <a:r>
                        <a:rPr lang="es-BO" sz="1600" b="1" i="0" u="none" strike="noStrike">
                          <a:solidFill>
                            <a:srgbClr val="FFFFFF"/>
                          </a:solidFill>
                          <a:effectLst/>
                          <a:latin typeface="Tahoma" panose="020B0604030504040204" pitchFamily="34" charset="0"/>
                        </a:rPr>
                        <a:t>TOTAL PRESUPUESTO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BO"/>
                    </a:p>
                  </a:txBody>
                  <a:tcPr/>
                </a:tc>
                <a:tc>
                  <a:txBody>
                    <a:bodyPr/>
                    <a:lstStyle/>
                    <a:p>
                      <a:pPr algn="r" rtl="0" fontAlgn="ctr"/>
                      <a:r>
                        <a:rPr lang="es-BO" sz="1600" b="1" i="0" u="none" strike="noStrike">
                          <a:solidFill>
                            <a:srgbClr val="FFFFFF"/>
                          </a:solidFill>
                          <a:effectLst/>
                          <a:latin typeface="Tahoma" panose="020B0604030504040204" pitchFamily="34" charset="0"/>
                        </a:rPr>
                        <a:t>3.222.538,00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BO" sz="1600" b="1" i="0" u="none" strike="noStrike" dirty="0">
                          <a:solidFill>
                            <a:srgbClr val="FFFFFF"/>
                          </a:solidFill>
                          <a:effectLst/>
                          <a:latin typeface="Tahoma" panose="020B0604030504040204" pitchFamily="34" charset="0"/>
                        </a:rPr>
                        <a:t>3.213.772,01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BO" sz="1600" b="1" i="0" u="none" strike="noStrike" dirty="0">
                          <a:solidFill>
                            <a:srgbClr val="FFFFFF"/>
                          </a:solidFill>
                          <a:effectLst/>
                          <a:latin typeface="Tahoma" panose="020B0604030504040204" pitchFamily="34" charset="0"/>
                        </a:rPr>
                        <a:t>8.765,99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BO" sz="1600" b="1" i="0" u="none" strike="noStrike" dirty="0">
                          <a:solidFill>
                            <a:srgbClr val="FFFFFF"/>
                          </a:solidFill>
                          <a:effectLst/>
                          <a:latin typeface="Tahoma" panose="020B0604030504040204" pitchFamily="34" charset="0"/>
                        </a:rPr>
                        <a:t>99,73%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850934477"/>
                  </a:ext>
                </a:extLst>
              </a:tr>
            </a:tbl>
          </a:graphicData>
        </a:graphic>
      </p:graphicFrame>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posición de imagen"/>
          <p:cNvPicPr>
            <a:picLocks noGrp="1"/>
          </p:cNvPicPr>
          <p:nvPr>
            <p:ph type="pic" sz="quarter" idx="12"/>
          </p:nvPr>
        </p:nvPicPr>
        <p:blipFill rotWithShape="1">
          <a:blip r:embed="rId3" cstate="print">
            <a:extLst>
              <a:ext uri="{28A0092B-C50C-407E-A947-70E740481C1C}">
                <a14:useLocalDpi xmlns:a14="http://schemas.microsoft.com/office/drawing/2010/main" val="0"/>
              </a:ext>
            </a:extLst>
          </a:blip>
          <a:srcRect t="14254" b="2313"/>
          <a:stretch/>
        </p:blipFill>
        <p:spPr bwMode="auto">
          <a:xfrm>
            <a:off x="191344" y="995696"/>
            <a:ext cx="11856640" cy="5726407"/>
          </a:xfrm>
          <a:prstGeom prst="rect">
            <a:avLst/>
          </a:prstGeom>
          <a:ln>
            <a:noFill/>
          </a:ln>
          <a:effectLst>
            <a:softEdge rad="112500"/>
          </a:effectLst>
        </p:spPr>
      </p:pic>
      <p:sp>
        <p:nvSpPr>
          <p:cNvPr id="6" name="Título 5">
            <a:extLst>
              <a:ext uri="{FF2B5EF4-FFF2-40B4-BE49-F238E27FC236}">
                <a16:creationId xmlns="" xmlns:a16="http://schemas.microsoft.com/office/drawing/2014/main" id="{2E3EA56B-BEB0-4656-A20B-D15F03B7ACA1}"/>
              </a:ext>
            </a:extLst>
          </p:cNvPr>
          <p:cNvSpPr>
            <a:spLocks noGrp="1"/>
          </p:cNvSpPr>
          <p:nvPr>
            <p:ph type="ctrTitle"/>
          </p:nvPr>
        </p:nvSpPr>
        <p:spPr>
          <a:xfrm>
            <a:off x="1775521" y="964861"/>
            <a:ext cx="9217024" cy="872603"/>
          </a:xfrm>
          <a:blipFill dpi="0" rotWithShape="1">
            <a:blip r:embed="rId4">
              <a:alphaModFix amt="0"/>
              <a:extLst>
                <a:ext uri="{BEBA8EAE-BF5A-486C-A8C5-ECC9F3942E4B}">
                  <a14:imgProps xmlns:a14="http://schemas.microsoft.com/office/drawing/2010/main">
                    <a14:imgLayer r:embed="rId5">
                      <a14:imgEffect>
                        <a14:brightnessContrast bright="72000" contrast="100000"/>
                      </a14:imgEffect>
                    </a14:imgLayer>
                  </a14:imgProps>
                </a:ext>
              </a:extLst>
            </a:blip>
            <a:srcRect/>
            <a:stretch>
              <a:fillRect/>
            </a:stretch>
          </a:blipFill>
          <a:ln w="38100"/>
        </p:spPr>
        <p:txBody>
          <a:bodyPr rtlCol="0"/>
          <a:lstStyle/>
          <a:p>
            <a:r>
              <a:rPr lang="es-BO" sz="3150" dirty="0">
                <a:ln w="28575">
                  <a:solidFill>
                    <a:schemeClr val="bg1"/>
                  </a:solidFill>
                </a:ln>
                <a:solidFill>
                  <a:srgbClr val="000066"/>
                </a:solidFill>
                <a:latin typeface="Arial Black" pitchFamily="34" charset="0"/>
              </a:rPr>
              <a:t>UNIDAD ESCUELA NACIONAL DE RIEGO </a:t>
            </a:r>
          </a:p>
        </p:txBody>
      </p:sp>
      <p:sp>
        <p:nvSpPr>
          <p:cNvPr id="13" name="12 Rectángulo"/>
          <p:cNvSpPr/>
          <p:nvPr/>
        </p:nvSpPr>
        <p:spPr>
          <a:xfrm>
            <a:off x="2135560" y="5753305"/>
            <a:ext cx="10590663" cy="830997"/>
          </a:xfrm>
          <a:prstGeom prst="rect">
            <a:avLst/>
          </a:prstGeom>
          <a:ln>
            <a:noFill/>
          </a:ln>
        </p:spPr>
        <p:txBody>
          <a:bodyPr wrap="square">
            <a:spAutoFit/>
          </a:bodyPr>
          <a:lstStyle/>
          <a:p>
            <a:r>
              <a:rPr lang="es-BO" sz="2400" dirty="0">
                <a:ln>
                  <a:solidFill>
                    <a:schemeClr val="bg1"/>
                  </a:solidFill>
                </a:ln>
                <a:solidFill>
                  <a:srgbClr val="000099"/>
                </a:solidFill>
                <a:latin typeface="Gill Sans Ultra Bold" pitchFamily="34" charset="0"/>
                <a:ea typeface="Tahoma" pitchFamily="34" charset="0"/>
                <a:cs typeface="Tahoma" pitchFamily="34" charset="0"/>
              </a:rPr>
              <a:t>ING. VLADIMIR PLATA ROJAS</a:t>
            </a:r>
          </a:p>
          <a:p>
            <a:r>
              <a:rPr lang="es-BO" sz="2400" b="1" dirty="0">
                <a:ln>
                  <a:solidFill>
                    <a:schemeClr val="bg1"/>
                  </a:solidFill>
                </a:ln>
                <a:solidFill>
                  <a:srgbClr val="000099"/>
                </a:solidFill>
                <a:latin typeface="Gill Sans Ultra Bold" pitchFamily="34" charset="0"/>
                <a:ea typeface="Tahoma" pitchFamily="34" charset="0"/>
                <a:cs typeface="Tahoma" pitchFamily="34" charset="0"/>
              </a:rPr>
              <a:t>JEFE DE UNIDAD ESCUELA NACIONAL DE RIEGO</a:t>
            </a:r>
          </a:p>
        </p:txBody>
      </p:sp>
      <p:pic>
        <p:nvPicPr>
          <p:cNvPr id="15" name="14 Imagen" descr="D:\SENARI COMUNIC 2016 GAB\LOGOS\LOGO ESCUELA TRANSP OFICIAL 201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1743" y="1132912"/>
            <a:ext cx="1200183" cy="1136258"/>
          </a:xfrm>
          <a:prstGeom prst="rect">
            <a:avLst/>
          </a:prstGeom>
          <a:ln/>
        </p:spPr>
        <p:style>
          <a:lnRef idx="1">
            <a:schemeClr val="accent1"/>
          </a:lnRef>
          <a:fillRef idx="2">
            <a:schemeClr val="accent1"/>
          </a:fillRef>
          <a:effectRef idx="1">
            <a:schemeClr val="accent1"/>
          </a:effectRef>
          <a:fontRef idx="minor">
            <a:schemeClr val="dk1"/>
          </a:fontRef>
        </p:style>
      </p:pic>
      <p:pic>
        <p:nvPicPr>
          <p:cNvPr id="9" name="Imagen 8">
            <a:extLst>
              <a:ext uri="{FF2B5EF4-FFF2-40B4-BE49-F238E27FC236}">
                <a16:creationId xmlns="" xmlns:a16="http://schemas.microsoft.com/office/drawing/2014/main" id="{AF8B2373-BB8B-43D2-A888-1D36FEACA7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10" name="Imagen 9">
            <a:extLst>
              <a:ext uri="{FF2B5EF4-FFF2-40B4-BE49-F238E27FC236}">
                <a16:creationId xmlns="" xmlns:a16="http://schemas.microsoft.com/office/drawing/2014/main" id="{4B50E98E-45F9-4297-AB19-F2BA61C3A2C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0576" y="135898"/>
            <a:ext cx="641350" cy="723900"/>
          </a:xfrm>
          <a:prstGeom prst="rect">
            <a:avLst/>
          </a:prstGeom>
          <a:noFill/>
          <a:ln>
            <a:noFill/>
          </a:ln>
        </p:spPr>
      </p:pic>
      <p:pic>
        <p:nvPicPr>
          <p:cNvPr id="11" name="Imagen 10">
            <a:extLst>
              <a:ext uri="{FF2B5EF4-FFF2-40B4-BE49-F238E27FC236}">
                <a16:creationId xmlns="" xmlns:a16="http://schemas.microsoft.com/office/drawing/2014/main" id="{752BBD1E-DED1-423F-B215-2E1E1EE0D2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376" y="122930"/>
            <a:ext cx="3671320" cy="809778"/>
          </a:xfrm>
          <a:prstGeom prst="rect">
            <a:avLst/>
          </a:prstGeom>
        </p:spPr>
      </p:pic>
    </p:spTree>
    <p:extLst>
      <p:ext uri="{BB962C8B-B14F-4D97-AF65-F5344CB8AC3E}">
        <p14:creationId xmlns:p14="http://schemas.microsoft.com/office/powerpoint/2010/main" val="33590272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3397926419"/>
              </p:ext>
            </p:extLst>
          </p:nvPr>
        </p:nvGraphicFramePr>
        <p:xfrm>
          <a:off x="371363" y="1045187"/>
          <a:ext cx="11449273" cy="5735477"/>
        </p:xfrm>
        <a:graphic>
          <a:graphicData uri="http://schemas.openxmlformats.org/drawingml/2006/table">
            <a:tbl>
              <a:tblPr/>
              <a:tblGrid>
                <a:gridCol w="2124237">
                  <a:extLst>
                    <a:ext uri="{9D8B030D-6E8A-4147-A177-3AD203B41FA5}">
                      <a16:colId xmlns="" xmlns:a16="http://schemas.microsoft.com/office/drawing/2014/main" val="1741575581"/>
                    </a:ext>
                  </a:extLst>
                </a:gridCol>
                <a:gridCol w="1368152">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rowSpan="2">
                  <a:txBody>
                    <a:bodyPr/>
                    <a:lstStyle/>
                    <a:p>
                      <a:pPr algn="l" fontAlgn="ct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1" i="0" u="none" strike="noStrike" dirty="0" err="1">
                          <a:solidFill>
                            <a:srgbClr val="000099"/>
                          </a:solidFill>
                          <a:effectLst/>
                          <a:latin typeface="Calibri" panose="020F0502020204030204" pitchFamily="34" charset="0"/>
                        </a:rPr>
                        <a:t>A1</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spcBef>
                          <a:spcPts val="300"/>
                        </a:spcBef>
                      </a:pPr>
                      <a:r>
                        <a:rPr lang="es-ES" sz="1800" b="0" i="0" u="none" strike="noStrike" dirty="0">
                          <a:solidFill>
                            <a:srgbClr val="000000"/>
                          </a:solidFill>
                          <a:effectLst/>
                          <a:latin typeface="+mn-lt"/>
                        </a:rPr>
                        <a:t>1 documento generado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just"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0" i="0" u="none" strike="noStrike" dirty="0">
                        <a:solidFill>
                          <a:srgbClr val="000000"/>
                        </a:solidFill>
                        <a:effectLst/>
                        <a:latin typeface="+mn-lt"/>
                      </a:endParaRPr>
                    </a:p>
                    <a:p>
                      <a:pPr marL="12700" marR="0" lvl="0" indent="0" algn="just"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0" i="0" u="none" strike="noStrike" dirty="0">
                          <a:solidFill>
                            <a:srgbClr val="000000"/>
                          </a:solidFill>
                          <a:effectLst/>
                          <a:latin typeface="+mn-lt"/>
                        </a:rPr>
                        <a:t>Documento generado de la malla curricular de Técnico Auxiliar para la formación de regantes con educación permanente.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143697"/>
                  </a:ext>
                </a:extLst>
              </a:tr>
              <a:tr h="1397812">
                <a:tc vMerge="1">
                  <a:txBody>
                    <a:bodyPr/>
                    <a:lstStyle/>
                    <a:p>
                      <a:endParaRPr lang="es-BO"/>
                    </a:p>
                  </a:txBody>
                  <a:tcPr/>
                </a:tc>
                <a:tc>
                  <a:txBody>
                    <a:bodyPr/>
                    <a:lstStyle/>
                    <a:p>
                      <a:pPr algn="ctr"/>
                      <a:r>
                        <a:rPr lang="es-ES" sz="1800" b="1" dirty="0" err="1">
                          <a:solidFill>
                            <a:srgbClr val="000099"/>
                          </a:solidFill>
                        </a:rPr>
                        <a:t>A2</a:t>
                      </a:r>
                      <a:endParaRPr lang="es-ES" sz="1800" b="1" dirty="0">
                        <a:solidFill>
                          <a:srgbClr val="000099"/>
                        </a:solidFill>
                      </a:endParaRPr>
                    </a:p>
                    <a:p>
                      <a:pPr algn="ctr"/>
                      <a:endParaRPr lang="es-ES" sz="1800" b="1" dirty="0">
                        <a:solidFill>
                          <a:srgbClr val="000099"/>
                        </a:solidFill>
                      </a:endParaRPr>
                    </a:p>
                    <a:p>
                      <a:pPr algn="ctr"/>
                      <a:r>
                        <a:rPr lang="es-ES" sz="1800" dirty="0"/>
                        <a:t>100 textos y/o libros gestionados.</a:t>
                      </a:r>
                      <a:endParaRPr lang="es-BO" sz="18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900" b="1" i="0" u="none" strike="noStrike" dirty="0">
                          <a:solidFill>
                            <a:srgbClr val="000000"/>
                          </a:solidFill>
                          <a:effectLst/>
                          <a:latin typeface="+mn-lt"/>
                        </a:rPr>
                        <a:t>1.</a:t>
                      </a:r>
                      <a:r>
                        <a:rPr lang="es-ES" sz="1900" b="0" i="0" u="none" strike="noStrike" dirty="0">
                          <a:solidFill>
                            <a:srgbClr val="000000"/>
                          </a:solidFill>
                          <a:effectLst/>
                          <a:latin typeface="+mn-lt"/>
                        </a:rPr>
                        <a:t> El estado de los bosques del mundo por la ONU (1).</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2.</a:t>
                      </a:r>
                      <a:r>
                        <a:rPr lang="es-ES" sz="1900" b="0" i="0" u="none" strike="noStrike" dirty="0">
                          <a:solidFill>
                            <a:srgbClr val="000000"/>
                          </a:solidFill>
                          <a:effectLst/>
                          <a:latin typeface="+mn-lt"/>
                        </a:rPr>
                        <a:t> Memoria programa nacional de riego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3.</a:t>
                      </a:r>
                      <a:r>
                        <a:rPr lang="es-ES" sz="1900" b="0" i="0" u="none" strike="noStrike" dirty="0">
                          <a:solidFill>
                            <a:srgbClr val="000000"/>
                          </a:solidFill>
                          <a:effectLst/>
                          <a:latin typeface="+mn-lt"/>
                        </a:rPr>
                        <a:t> Sistematización de intervención del programa de cuenca </a:t>
                      </a:r>
                      <a:r>
                        <a:rPr lang="es-ES" sz="1900" b="0" i="0" u="none" strike="noStrike" dirty="0" err="1">
                          <a:solidFill>
                            <a:srgbClr val="000000"/>
                          </a:solidFill>
                          <a:effectLst/>
                          <a:latin typeface="+mn-lt"/>
                        </a:rPr>
                        <a:t>Poopo</a:t>
                      </a:r>
                      <a:r>
                        <a:rPr lang="es-ES" sz="1900" b="0" i="0" u="none" strike="noStrike" dirty="0">
                          <a:solidFill>
                            <a:srgbClr val="000000"/>
                          </a:solidFill>
                          <a:effectLst/>
                          <a:latin typeface="+mn-lt"/>
                        </a:rPr>
                        <a:t>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4.</a:t>
                      </a:r>
                      <a:r>
                        <a:rPr lang="es-ES" sz="1900" b="0" i="0" u="none" strike="noStrike" dirty="0">
                          <a:solidFill>
                            <a:srgbClr val="000000"/>
                          </a:solidFill>
                          <a:effectLst/>
                          <a:latin typeface="+mn-lt"/>
                        </a:rPr>
                        <a:t> Presas Derivadoras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5.</a:t>
                      </a:r>
                      <a:r>
                        <a:rPr lang="es-ES" sz="1900" b="0" i="0" u="none" strike="noStrike" dirty="0">
                          <a:solidFill>
                            <a:srgbClr val="000000"/>
                          </a:solidFill>
                          <a:effectLst/>
                          <a:latin typeface="+mn-lt"/>
                        </a:rPr>
                        <a:t> Riesgo Hidrológico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6.</a:t>
                      </a:r>
                      <a:r>
                        <a:rPr lang="es-ES" sz="1900" b="0" i="0" u="none" strike="noStrike" dirty="0">
                          <a:solidFill>
                            <a:srgbClr val="000000"/>
                          </a:solidFill>
                          <a:effectLst/>
                          <a:latin typeface="+mn-lt"/>
                        </a:rPr>
                        <a:t> Guía para la evaluación genotóxica de cuerpos de agua utilizando células de raíces cebollines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7.</a:t>
                      </a:r>
                      <a:r>
                        <a:rPr lang="es-ES" sz="1900" b="0" i="0" u="none" strike="noStrike" dirty="0">
                          <a:solidFill>
                            <a:srgbClr val="000000"/>
                          </a:solidFill>
                          <a:effectLst/>
                          <a:latin typeface="+mn-lt"/>
                        </a:rPr>
                        <a:t> Guía metodológica para la elaboración del plan de gestión local de microcuencas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8.</a:t>
                      </a:r>
                      <a:r>
                        <a:rPr lang="es-ES" sz="1900" b="0" i="0" u="none" strike="noStrike" dirty="0">
                          <a:solidFill>
                            <a:srgbClr val="000000"/>
                          </a:solidFill>
                          <a:effectLst/>
                          <a:latin typeface="+mn-lt"/>
                        </a:rPr>
                        <a:t> Marco conceptual y estratégico del plan director de rio grande (20).</a:t>
                      </a:r>
                    </a:p>
                    <a:p>
                      <a:pPr algn="l" fontAlgn="t"/>
                      <a:r>
                        <a:rPr lang="es-ES" sz="1900" b="1" i="0" u="none" strike="noStrike" dirty="0">
                          <a:solidFill>
                            <a:srgbClr val="000000"/>
                          </a:solidFill>
                          <a:effectLst/>
                          <a:latin typeface="+mn-lt"/>
                        </a:rPr>
                        <a:t>9.</a:t>
                      </a:r>
                      <a:r>
                        <a:rPr lang="es-ES" sz="1900" b="0" i="0" u="none" strike="noStrike" dirty="0">
                          <a:solidFill>
                            <a:srgbClr val="000000"/>
                          </a:solidFill>
                          <a:effectLst/>
                          <a:latin typeface="+mn-lt"/>
                        </a:rPr>
                        <a:t> Fortalecimiento a gobiernos autónomos departamentales (GAG) (20).</a:t>
                      </a:r>
                    </a:p>
                    <a:p>
                      <a:pPr algn="just" fontAlgn="t"/>
                      <a:r>
                        <a:rPr lang="es-ES" sz="1900" b="0" i="0" u="none" strike="noStrike" dirty="0">
                          <a:solidFill>
                            <a:srgbClr val="000000"/>
                          </a:solidFill>
                          <a:effectLst/>
                          <a:latin typeface="Calibri" panose="020F0502020204030204" pitchFamily="34" charset="0"/>
                        </a:rPr>
                        <a:t>. . .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BO" sz="20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97236"/>
                  </a:ext>
                </a:extLst>
              </a:tr>
            </a:tbl>
          </a:graphicData>
        </a:graphic>
      </p:graphicFrame>
    </p:spTree>
    <p:extLst>
      <p:ext uri="{BB962C8B-B14F-4D97-AF65-F5344CB8AC3E}">
        <p14:creationId xmlns:p14="http://schemas.microsoft.com/office/powerpoint/2010/main" val="108341235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2620175036"/>
              </p:ext>
            </p:extLst>
          </p:nvPr>
        </p:nvGraphicFramePr>
        <p:xfrm>
          <a:off x="371363" y="1045187"/>
          <a:ext cx="11449273" cy="5628172"/>
        </p:xfrm>
        <a:graphic>
          <a:graphicData uri="http://schemas.openxmlformats.org/drawingml/2006/table">
            <a:tbl>
              <a:tblPr/>
              <a:tblGrid>
                <a:gridCol w="2124237">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179367">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rowSpan="2">
                  <a:txBody>
                    <a:bodyPr/>
                    <a:lstStyle/>
                    <a:p>
                      <a:pPr algn="l" fontAlgn="ct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1" i="0" u="none" strike="noStrike" dirty="0" err="1">
                          <a:solidFill>
                            <a:srgbClr val="000099"/>
                          </a:solidFill>
                          <a:effectLst/>
                          <a:latin typeface="Calibri" panose="020F0502020204030204" pitchFamily="34" charset="0"/>
                        </a:rPr>
                        <a:t>A1</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spcBef>
                          <a:spcPts val="300"/>
                        </a:spcBef>
                      </a:pPr>
                      <a:r>
                        <a:rPr lang="es-ES" sz="1800" b="0" i="0" u="none" strike="noStrike" dirty="0">
                          <a:solidFill>
                            <a:srgbClr val="000000"/>
                          </a:solidFill>
                          <a:effectLst/>
                          <a:latin typeface="+mn-lt"/>
                        </a:rPr>
                        <a:t>1 documento generado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just"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0" i="0" u="none" strike="noStrike" dirty="0">
                        <a:solidFill>
                          <a:srgbClr val="000000"/>
                        </a:solidFill>
                        <a:effectLst/>
                        <a:latin typeface="+mn-lt"/>
                      </a:endParaRPr>
                    </a:p>
                    <a:p>
                      <a:pPr marL="12700" marR="0" lvl="0" indent="0" algn="just"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0" i="0" u="none" strike="noStrike" dirty="0">
                          <a:solidFill>
                            <a:srgbClr val="000000"/>
                          </a:solidFill>
                          <a:effectLst/>
                          <a:latin typeface="+mn-lt"/>
                        </a:rPr>
                        <a:t>Documento generado de la malla curricular de Técnico Auxiliar para la formación de regantes con educación permanente.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143697"/>
                  </a:ext>
                </a:extLst>
              </a:tr>
              <a:tr h="1397812">
                <a:tc vMerge="1">
                  <a:txBody>
                    <a:bodyPr/>
                    <a:lstStyle/>
                    <a:p>
                      <a:endParaRPr lang="es-BO"/>
                    </a:p>
                  </a:txBody>
                  <a:tcPr/>
                </a:tc>
                <a:tc>
                  <a:txBody>
                    <a:bodyPr/>
                    <a:lstStyle/>
                    <a:p>
                      <a:pPr algn="ctr"/>
                      <a:r>
                        <a:rPr lang="es-ES" sz="1800" b="1" dirty="0" err="1">
                          <a:solidFill>
                            <a:srgbClr val="000099"/>
                          </a:solidFill>
                        </a:rPr>
                        <a:t>A2</a:t>
                      </a:r>
                      <a:endParaRPr lang="es-ES" sz="1800" b="1" dirty="0">
                        <a:solidFill>
                          <a:srgbClr val="000099"/>
                        </a:solidFill>
                      </a:endParaRPr>
                    </a:p>
                    <a:p>
                      <a:pPr algn="ctr"/>
                      <a:endParaRPr lang="es-ES" sz="1800" b="1" dirty="0">
                        <a:solidFill>
                          <a:srgbClr val="000099"/>
                        </a:solidFill>
                      </a:endParaRPr>
                    </a:p>
                    <a:p>
                      <a:pPr algn="ctr"/>
                      <a:r>
                        <a:rPr lang="es-ES" sz="1800" dirty="0"/>
                        <a:t>100 textos y/o libros gestionados.</a:t>
                      </a:r>
                      <a:endParaRPr lang="es-BO" sz="18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900" b="1" i="0" u="none" strike="noStrike" dirty="0">
                          <a:solidFill>
                            <a:srgbClr val="000000"/>
                          </a:solidFill>
                          <a:effectLst/>
                          <a:latin typeface="+mn-lt"/>
                        </a:rPr>
                        <a:t>1.</a:t>
                      </a:r>
                      <a:r>
                        <a:rPr lang="es-ES" sz="1900" b="0" i="0" u="none" strike="noStrike" dirty="0">
                          <a:solidFill>
                            <a:srgbClr val="000000"/>
                          </a:solidFill>
                          <a:effectLst/>
                          <a:latin typeface="+mn-lt"/>
                        </a:rPr>
                        <a:t> El estado de los bosques del mundo por la ONU (1).</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2.</a:t>
                      </a:r>
                      <a:r>
                        <a:rPr lang="es-ES" sz="1900" b="0" i="0" u="none" strike="noStrike" dirty="0">
                          <a:solidFill>
                            <a:srgbClr val="000000"/>
                          </a:solidFill>
                          <a:effectLst/>
                          <a:latin typeface="+mn-lt"/>
                        </a:rPr>
                        <a:t> Memoria programa nacional de riego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3.</a:t>
                      </a:r>
                      <a:r>
                        <a:rPr lang="es-ES" sz="1900" b="0" i="0" u="none" strike="noStrike" dirty="0">
                          <a:solidFill>
                            <a:srgbClr val="000000"/>
                          </a:solidFill>
                          <a:effectLst/>
                          <a:latin typeface="+mn-lt"/>
                        </a:rPr>
                        <a:t> Sistematización de intervención del programa de cuenca </a:t>
                      </a:r>
                      <a:r>
                        <a:rPr lang="es-ES" sz="1900" b="0" i="0" u="none" strike="noStrike" dirty="0" err="1">
                          <a:solidFill>
                            <a:srgbClr val="000000"/>
                          </a:solidFill>
                          <a:effectLst/>
                          <a:latin typeface="+mn-lt"/>
                        </a:rPr>
                        <a:t>Poopo</a:t>
                      </a:r>
                      <a:r>
                        <a:rPr lang="es-ES" sz="1900" b="0" i="0" u="none" strike="noStrike" dirty="0">
                          <a:solidFill>
                            <a:srgbClr val="000000"/>
                          </a:solidFill>
                          <a:effectLst/>
                          <a:latin typeface="+mn-lt"/>
                        </a:rPr>
                        <a:t>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4.</a:t>
                      </a:r>
                      <a:r>
                        <a:rPr lang="es-ES" sz="1900" b="0" i="0" u="none" strike="noStrike" dirty="0">
                          <a:solidFill>
                            <a:srgbClr val="000000"/>
                          </a:solidFill>
                          <a:effectLst/>
                          <a:latin typeface="+mn-lt"/>
                        </a:rPr>
                        <a:t> Presas Derivadoras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5.</a:t>
                      </a:r>
                      <a:r>
                        <a:rPr lang="es-ES" sz="1900" b="0" i="0" u="none" strike="noStrike" dirty="0">
                          <a:solidFill>
                            <a:srgbClr val="000000"/>
                          </a:solidFill>
                          <a:effectLst/>
                          <a:latin typeface="+mn-lt"/>
                        </a:rPr>
                        <a:t> Riesgo Hidrológico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6.</a:t>
                      </a:r>
                      <a:r>
                        <a:rPr lang="es-ES" sz="1900" b="0" i="0" u="none" strike="noStrike" dirty="0">
                          <a:solidFill>
                            <a:srgbClr val="000000"/>
                          </a:solidFill>
                          <a:effectLst/>
                          <a:latin typeface="+mn-lt"/>
                        </a:rPr>
                        <a:t> Guía para la evaluación genotóxica de cuerpos de agua utilizando células de raíces cebollines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7.</a:t>
                      </a:r>
                      <a:r>
                        <a:rPr lang="es-ES" sz="1900" b="0" i="0" u="none" strike="noStrike" dirty="0">
                          <a:solidFill>
                            <a:srgbClr val="000000"/>
                          </a:solidFill>
                          <a:effectLst/>
                          <a:latin typeface="+mn-lt"/>
                        </a:rPr>
                        <a:t> Guía metodológica para la elaboración del plan de gestión local de microcuencas (20).</a:t>
                      </a:r>
                      <a:br>
                        <a:rPr lang="es-ES" sz="1900" b="0" i="0" u="none" strike="noStrike" dirty="0">
                          <a:solidFill>
                            <a:srgbClr val="000000"/>
                          </a:solidFill>
                          <a:effectLst/>
                          <a:latin typeface="+mn-lt"/>
                        </a:rPr>
                      </a:br>
                      <a:r>
                        <a:rPr lang="es-ES" sz="1900" b="1" i="0" u="none" strike="noStrike" dirty="0">
                          <a:solidFill>
                            <a:srgbClr val="000000"/>
                          </a:solidFill>
                          <a:effectLst/>
                          <a:latin typeface="+mn-lt"/>
                        </a:rPr>
                        <a:t>8.</a:t>
                      </a:r>
                      <a:r>
                        <a:rPr lang="es-ES" sz="1900" b="0" i="0" u="none" strike="noStrike" dirty="0">
                          <a:solidFill>
                            <a:srgbClr val="000000"/>
                          </a:solidFill>
                          <a:effectLst/>
                          <a:latin typeface="+mn-lt"/>
                        </a:rPr>
                        <a:t> Marco conceptual y estratégico del plan director de rio grande (20).</a:t>
                      </a:r>
                    </a:p>
                    <a:p>
                      <a:pPr algn="l" fontAlgn="t"/>
                      <a:r>
                        <a:rPr lang="es-ES" sz="1900" b="1" i="0" u="none" strike="noStrike" dirty="0">
                          <a:solidFill>
                            <a:srgbClr val="000000"/>
                          </a:solidFill>
                          <a:effectLst/>
                          <a:latin typeface="+mn-lt"/>
                        </a:rPr>
                        <a:t>9.</a:t>
                      </a:r>
                      <a:r>
                        <a:rPr lang="es-ES" sz="1900" b="0" i="0" u="none" strike="noStrike" dirty="0">
                          <a:solidFill>
                            <a:srgbClr val="000000"/>
                          </a:solidFill>
                          <a:effectLst/>
                          <a:latin typeface="+mn-lt"/>
                        </a:rPr>
                        <a:t> Fortalecimiento a gobiernos autónomos departamentales (GAG) (20).</a:t>
                      </a:r>
                    </a:p>
                    <a:p>
                      <a:pPr algn="just" fontAlgn="t"/>
                      <a:r>
                        <a:rPr lang="es-ES" sz="1900" b="0" i="0" u="none" strike="noStrike" dirty="0">
                          <a:solidFill>
                            <a:srgbClr val="000000"/>
                          </a:solidFill>
                          <a:effectLst/>
                          <a:latin typeface="Calibri" panose="020F0502020204030204" pitchFamily="34" charset="0"/>
                        </a:rPr>
                        <a:t>. . .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BO" sz="20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97236"/>
                  </a:ext>
                </a:extLst>
              </a:tr>
            </a:tbl>
          </a:graphicData>
        </a:graphic>
      </p:graphicFrame>
    </p:spTree>
    <p:extLst>
      <p:ext uri="{BB962C8B-B14F-4D97-AF65-F5344CB8AC3E}">
        <p14:creationId xmlns:p14="http://schemas.microsoft.com/office/powerpoint/2010/main" val="361139253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69786053"/>
              </p:ext>
            </p:extLst>
          </p:nvPr>
        </p:nvGraphicFramePr>
        <p:xfrm>
          <a:off x="371363" y="1045187"/>
          <a:ext cx="11449273" cy="4706152"/>
        </p:xfrm>
        <a:graphic>
          <a:graphicData uri="http://schemas.openxmlformats.org/drawingml/2006/table">
            <a:tbl>
              <a:tblPr/>
              <a:tblGrid>
                <a:gridCol w="2124237">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179367">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397812">
                <a:tc>
                  <a:txBody>
                    <a:bodyPr/>
                    <a:lstStyle/>
                    <a:p>
                      <a:endParaRPr lang="es-ES" sz="2000" b="1" i="0" u="none" strike="noStrike" dirty="0">
                        <a:solidFill>
                          <a:srgbClr val="000099"/>
                        </a:solidFill>
                        <a:effectLst/>
                        <a:latin typeface="+mn-lt"/>
                      </a:endParaRPr>
                    </a:p>
                    <a:p>
                      <a:endParaRPr lang="es-ES" sz="2000" b="1" i="0" u="none" strike="noStrike" dirty="0">
                        <a:solidFill>
                          <a:srgbClr val="000099"/>
                        </a:solidFill>
                        <a:effectLst/>
                        <a:latin typeface="+mn-lt"/>
                      </a:endParaRPr>
                    </a:p>
                    <a:p>
                      <a:endParaRPr lang="es-ES" sz="2000" b="1" i="0" u="none" strike="noStrike" dirty="0">
                        <a:solidFill>
                          <a:srgbClr val="000099"/>
                        </a:solidFill>
                        <a:effectLst/>
                        <a:latin typeface="+mn-lt"/>
                      </a:endParaRPr>
                    </a:p>
                    <a:p>
                      <a:endParaRPr lang="es-ES" sz="2000" b="1" i="0" u="none" strike="noStrike" dirty="0">
                        <a:solidFill>
                          <a:srgbClr val="000099"/>
                        </a:solidFill>
                        <a:effectLst/>
                        <a:latin typeface="+mn-lt"/>
                      </a:endParaRPr>
                    </a:p>
                    <a:p>
                      <a:endParaRPr lang="es-ES" sz="2000" b="1" i="0" u="none" strike="noStrike" dirty="0">
                        <a:solidFill>
                          <a:srgbClr val="000099"/>
                        </a:solidFill>
                        <a:effectLst/>
                        <a:latin typeface="+mn-lt"/>
                      </a:endParaRPr>
                    </a:p>
                    <a:p>
                      <a:endParaRPr lang="es-ES" sz="2000" b="1" i="0" u="none" strike="noStrike" dirty="0">
                        <a:solidFill>
                          <a:srgbClr val="000099"/>
                        </a:solidFill>
                        <a:effectLst/>
                        <a:latin typeface="+mn-lt"/>
                      </a:endParaRPr>
                    </a:p>
                    <a:p>
                      <a:pPr algn="ctr"/>
                      <a:r>
                        <a:rPr lang="es-ES" sz="2000" b="1" i="0" u="none" strike="noStrike" dirty="0" err="1">
                          <a:solidFill>
                            <a:srgbClr val="000099"/>
                          </a:solidFill>
                          <a:effectLst/>
                          <a:latin typeface="+mn-lt"/>
                        </a:rPr>
                        <a:t>OP1</a:t>
                      </a:r>
                      <a:endParaRPr lang="es-BO" sz="2000" dirty="0"/>
                    </a:p>
                  </a:txBody>
                  <a:tcPr>
                    <a:lnT w="6350" cap="flat" cmpd="sng" algn="ctr">
                      <a:solidFill>
                        <a:srgbClr val="000000"/>
                      </a:solidFill>
                      <a:prstDash val="solid"/>
                      <a:round/>
                      <a:headEnd type="none" w="med" len="med"/>
                      <a:tailEnd type="none" w="med" len="med"/>
                    </a:lnT>
                  </a:tcPr>
                </a:tc>
                <a:tc>
                  <a:txBody>
                    <a:bodyPr/>
                    <a:lstStyle/>
                    <a:p>
                      <a:pPr algn="ctr"/>
                      <a:r>
                        <a:rPr lang="es-ES" sz="1800" b="1" dirty="0" err="1">
                          <a:solidFill>
                            <a:srgbClr val="000099"/>
                          </a:solidFill>
                        </a:rPr>
                        <a:t>A2</a:t>
                      </a:r>
                      <a:endParaRPr lang="es-ES" sz="1800" b="1" dirty="0">
                        <a:solidFill>
                          <a:srgbClr val="000099"/>
                        </a:solidFill>
                      </a:endParaRPr>
                    </a:p>
                    <a:p>
                      <a:pPr algn="ctr"/>
                      <a:endParaRPr lang="es-ES" sz="1800" b="1" dirty="0">
                        <a:solidFill>
                          <a:srgbClr val="000099"/>
                        </a:solidFill>
                      </a:endParaRPr>
                    </a:p>
                    <a:p>
                      <a:pPr algn="ctr"/>
                      <a:r>
                        <a:rPr lang="es-ES" sz="1800" dirty="0"/>
                        <a:t>100 textos y/o libros gestionados.</a:t>
                      </a:r>
                      <a:endParaRPr lang="es-BO" sz="1800" dirty="0"/>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s-ES" sz="2000" b="1" i="0" u="none" strike="noStrike" dirty="0">
                          <a:solidFill>
                            <a:srgbClr val="000000"/>
                          </a:solidFill>
                          <a:effectLst/>
                          <a:latin typeface="+mn-lt"/>
                        </a:rPr>
                        <a:t>10.</a:t>
                      </a:r>
                      <a:r>
                        <a:rPr lang="es-ES" sz="2000" b="0" i="0" u="none" strike="noStrike" dirty="0">
                          <a:solidFill>
                            <a:srgbClr val="000000"/>
                          </a:solidFill>
                          <a:effectLst/>
                          <a:latin typeface="+mn-lt"/>
                        </a:rPr>
                        <a:t> CD </a:t>
                      </a:r>
                      <a:r>
                        <a:rPr lang="es-ES" sz="2000" b="0" i="0" u="none" strike="noStrike" dirty="0" err="1">
                          <a:solidFill>
                            <a:srgbClr val="000000"/>
                          </a:solidFill>
                          <a:effectLst/>
                          <a:latin typeface="+mn-lt"/>
                        </a:rPr>
                        <a:t>Bal</a:t>
                      </a:r>
                      <a:r>
                        <a:rPr lang="es-ES" sz="2000" b="0" i="0" u="none" strike="noStrike" dirty="0">
                          <a:solidFill>
                            <a:srgbClr val="000000"/>
                          </a:solidFill>
                          <a:effectLst/>
                          <a:latin typeface="+mn-lt"/>
                        </a:rPr>
                        <a:t>. hídrico superficial de Bolivia (20.</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11.</a:t>
                      </a:r>
                      <a:r>
                        <a:rPr lang="es-ES" sz="2000" b="0" i="0" u="none" strike="noStrike" dirty="0">
                          <a:solidFill>
                            <a:srgbClr val="000000"/>
                          </a:solidFill>
                          <a:effectLst/>
                          <a:latin typeface="+mn-lt"/>
                        </a:rPr>
                        <a:t> Guía técnica para el reusó de aguas residuales en la agricultura (20). </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12.</a:t>
                      </a:r>
                      <a:r>
                        <a:rPr lang="es-ES" sz="2000" b="0" i="0" u="none" strike="noStrike" dirty="0">
                          <a:solidFill>
                            <a:srgbClr val="000000"/>
                          </a:solidFill>
                          <a:effectLst/>
                          <a:latin typeface="+mn-lt"/>
                        </a:rPr>
                        <a:t> Gestión de cuencas en áreas con actividad minera (17).</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13.</a:t>
                      </a:r>
                      <a:r>
                        <a:rPr lang="es-ES" sz="2000" b="0" i="0" u="none" strike="noStrike" dirty="0">
                          <a:solidFill>
                            <a:srgbClr val="000000"/>
                          </a:solidFill>
                          <a:effectLst/>
                          <a:latin typeface="+mn-lt"/>
                        </a:rPr>
                        <a:t> Manual para el inventario y planificación del uso de fuentes de agua en microcuencas (</a:t>
                      </a:r>
                      <a:r>
                        <a:rPr lang="es-ES" sz="2000" b="0" i="0" u="none" strike="noStrike" dirty="0" err="1">
                          <a:solidFill>
                            <a:srgbClr val="000000"/>
                          </a:solidFill>
                          <a:effectLst/>
                          <a:latin typeface="+mn-lt"/>
                        </a:rPr>
                        <a:t>IPFA</a:t>
                      </a:r>
                      <a:r>
                        <a:rPr lang="es-ES" sz="2000" b="0" i="0" u="none" strike="noStrike" dirty="0">
                          <a:solidFill>
                            <a:srgbClr val="000000"/>
                          </a:solidFill>
                          <a:effectLst/>
                          <a:latin typeface="+mn-lt"/>
                        </a:rPr>
                        <a:t>) (20).</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14.</a:t>
                      </a:r>
                      <a:r>
                        <a:rPr lang="es-ES" sz="2000" b="0" i="0" u="none" strike="noStrike" dirty="0">
                          <a:solidFill>
                            <a:srgbClr val="000000"/>
                          </a:solidFill>
                          <a:effectLst/>
                          <a:latin typeface="+mn-lt"/>
                        </a:rPr>
                        <a:t> La experiencia de los organismos de gestión de cuencas de Bolivia (20).</a:t>
                      </a:r>
                      <a:br>
                        <a:rPr lang="es-ES" sz="2000" b="0" i="0" u="none" strike="noStrike" dirty="0">
                          <a:solidFill>
                            <a:srgbClr val="000000"/>
                          </a:solidFill>
                          <a:effectLst/>
                          <a:latin typeface="+mn-lt"/>
                        </a:rPr>
                      </a:br>
                      <a:r>
                        <a:rPr lang="es-ES" sz="2000" b="1" i="0" u="none" strike="noStrike" dirty="0">
                          <a:solidFill>
                            <a:schemeClr val="tx1"/>
                          </a:solidFill>
                          <a:effectLst/>
                          <a:latin typeface="+mn-lt"/>
                        </a:rPr>
                        <a:t>15.</a:t>
                      </a:r>
                      <a:r>
                        <a:rPr lang="es-ES" sz="2000" b="0" i="0" u="none" strike="noStrike" dirty="0">
                          <a:solidFill>
                            <a:schemeClr val="tx1"/>
                          </a:solidFill>
                          <a:effectLst/>
                          <a:latin typeface="+mn-lt"/>
                        </a:rPr>
                        <a:t> Guía metodológica para la elaboración de balances hídricos superficiales (12).</a:t>
                      </a:r>
                      <a:br>
                        <a:rPr lang="es-ES" sz="2000" b="0" i="0" u="none" strike="noStrike" dirty="0">
                          <a:solidFill>
                            <a:schemeClr val="tx1"/>
                          </a:solidFill>
                          <a:effectLst/>
                          <a:latin typeface="+mn-lt"/>
                        </a:rPr>
                      </a:br>
                      <a:r>
                        <a:rPr lang="es-ES" sz="2000" b="1" i="0" u="none" strike="noStrike" dirty="0">
                          <a:solidFill>
                            <a:schemeClr val="tx1"/>
                          </a:solidFill>
                          <a:effectLst/>
                          <a:latin typeface="+mn-lt"/>
                        </a:rPr>
                        <a:t>16.</a:t>
                      </a:r>
                      <a:r>
                        <a:rPr lang="es-ES" sz="2000" b="0" i="0" u="none" strike="noStrike" dirty="0">
                          <a:solidFill>
                            <a:schemeClr val="tx1"/>
                          </a:solidFill>
                          <a:effectLst/>
                          <a:latin typeface="+mn-lt"/>
                        </a:rPr>
                        <a:t> Sistema de información hídrica de la cuenca del lago Poopó </a:t>
                      </a:r>
                      <a:r>
                        <a:rPr lang="es-ES" sz="2000" b="0" i="0" u="none" strike="noStrike" dirty="0">
                          <a:solidFill>
                            <a:srgbClr val="000000"/>
                          </a:solidFill>
                          <a:effectLst/>
                          <a:latin typeface="+mn-lt"/>
                        </a:rPr>
                        <a:t>(10).</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17.</a:t>
                      </a:r>
                      <a:r>
                        <a:rPr lang="es-ES" sz="2000" b="0" i="0" u="none" strike="noStrike" dirty="0">
                          <a:solidFill>
                            <a:srgbClr val="000000"/>
                          </a:solidFill>
                          <a:effectLst/>
                          <a:latin typeface="+mn-lt"/>
                        </a:rPr>
                        <a:t> Balance hídrica superficial de Bolivia (8).</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18.</a:t>
                      </a:r>
                      <a:r>
                        <a:rPr lang="es-ES" sz="2000" b="0" i="0" u="none" strike="noStrike" dirty="0">
                          <a:solidFill>
                            <a:srgbClr val="000000"/>
                          </a:solidFill>
                          <a:effectLst/>
                          <a:latin typeface="+mn-lt"/>
                        </a:rPr>
                        <a:t> Atlas cuenca del rio grande (50).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BO" sz="20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97236"/>
                  </a:ext>
                </a:extLst>
              </a:tr>
            </a:tbl>
          </a:graphicData>
        </a:graphic>
      </p:graphicFrame>
    </p:spTree>
    <p:extLst>
      <p:ext uri="{BB962C8B-B14F-4D97-AF65-F5344CB8AC3E}">
        <p14:creationId xmlns:p14="http://schemas.microsoft.com/office/powerpoint/2010/main" val="64207194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125313788"/>
              </p:ext>
            </p:extLst>
          </p:nvPr>
        </p:nvGraphicFramePr>
        <p:xfrm>
          <a:off x="371363" y="1045187"/>
          <a:ext cx="11449273" cy="5620552"/>
        </p:xfrm>
        <a:graphic>
          <a:graphicData uri="http://schemas.openxmlformats.org/drawingml/2006/table">
            <a:tbl>
              <a:tblPr/>
              <a:tblGrid>
                <a:gridCol w="2124237">
                  <a:extLst>
                    <a:ext uri="{9D8B030D-6E8A-4147-A177-3AD203B41FA5}">
                      <a16:colId xmlns="" xmlns:a16="http://schemas.microsoft.com/office/drawing/2014/main" val="1741575581"/>
                    </a:ext>
                  </a:extLst>
                </a:gridCol>
                <a:gridCol w="1368152">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rowSpan="3">
                  <a:txBody>
                    <a:bodyPr/>
                    <a:lstStyle/>
                    <a:p>
                      <a:pPr algn="l" fontAlgn="ct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1" i="0" u="none" strike="noStrike" dirty="0" err="1">
                          <a:solidFill>
                            <a:srgbClr val="000099"/>
                          </a:solidFill>
                          <a:effectLst/>
                          <a:latin typeface="Calibri" panose="020F0502020204030204" pitchFamily="34" charset="0"/>
                        </a:rPr>
                        <a:t>A3</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spcBef>
                          <a:spcPts val="300"/>
                        </a:spcBef>
                      </a:pPr>
                      <a:r>
                        <a:rPr lang="es-ES" sz="1800" b="0" i="0" u="none" strike="noStrike" dirty="0">
                          <a:solidFill>
                            <a:srgbClr val="000000"/>
                          </a:solidFill>
                          <a:effectLst/>
                          <a:latin typeface="+mn-lt"/>
                        </a:rPr>
                        <a:t>5 Cartillas y/o </a:t>
                      </a:r>
                      <a:r>
                        <a:rPr lang="es-ES" sz="1800" b="0" i="0" u="none" strike="noStrike" dirty="0" smtClean="0">
                          <a:solidFill>
                            <a:srgbClr val="000000"/>
                          </a:solidFill>
                          <a:effectLst/>
                          <a:latin typeface="+mn-lt"/>
                        </a:rPr>
                        <a:t>trípticos </a:t>
                      </a:r>
                      <a:r>
                        <a:rPr lang="es-ES" sz="1800" b="0" i="0" u="none" strike="noStrike" dirty="0">
                          <a:solidFill>
                            <a:srgbClr val="000000"/>
                          </a:solidFill>
                          <a:effectLst/>
                          <a:latin typeface="+mn-lt"/>
                        </a:rPr>
                        <a:t>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1800" b="1" i="0" u="none" strike="noStrike" dirty="0">
                          <a:solidFill>
                            <a:schemeClr val="tx1"/>
                          </a:solidFill>
                          <a:effectLst/>
                          <a:latin typeface="+mn-lt"/>
                        </a:rPr>
                        <a:t>1.</a:t>
                      </a:r>
                      <a:r>
                        <a:rPr lang="es-ES" sz="1800" b="0" i="0" u="none" strike="noStrike" dirty="0">
                          <a:solidFill>
                            <a:schemeClr val="tx1"/>
                          </a:solidFill>
                          <a:effectLst/>
                          <a:latin typeface="+mn-lt"/>
                        </a:rPr>
                        <a:t> CARTILLA: Resolución de conflictos. </a:t>
                      </a:r>
                      <a:br>
                        <a:rPr lang="es-ES" sz="1800" b="0" i="0" u="none" strike="noStrike" dirty="0">
                          <a:solidFill>
                            <a:schemeClr val="tx1"/>
                          </a:solidFill>
                          <a:effectLst/>
                          <a:latin typeface="+mn-lt"/>
                        </a:rPr>
                      </a:br>
                      <a:r>
                        <a:rPr lang="es-ES" sz="1800" b="1" i="0" u="none" strike="noStrike" dirty="0">
                          <a:solidFill>
                            <a:schemeClr val="tx1"/>
                          </a:solidFill>
                          <a:effectLst/>
                          <a:latin typeface="+mn-lt"/>
                        </a:rPr>
                        <a:t>2.</a:t>
                      </a:r>
                      <a:r>
                        <a:rPr lang="es-ES" sz="1800" b="0" i="0" u="none" strike="noStrike" dirty="0">
                          <a:solidFill>
                            <a:schemeClr val="tx1"/>
                          </a:solidFill>
                          <a:effectLst/>
                          <a:latin typeface="+mn-lt"/>
                        </a:rPr>
                        <a:t> CARTILLA: Ciclo de Proyectos.</a:t>
                      </a:r>
                      <a:br>
                        <a:rPr lang="es-ES" sz="1800" b="0" i="0" u="none" strike="noStrike" dirty="0">
                          <a:solidFill>
                            <a:schemeClr val="tx1"/>
                          </a:solidFill>
                          <a:effectLst/>
                          <a:latin typeface="+mn-lt"/>
                        </a:rPr>
                      </a:br>
                      <a:r>
                        <a:rPr lang="es-ES" sz="1800" b="1" i="0" u="none" strike="noStrike" dirty="0">
                          <a:solidFill>
                            <a:schemeClr val="tx1"/>
                          </a:solidFill>
                          <a:effectLst/>
                          <a:latin typeface="+mn-lt"/>
                        </a:rPr>
                        <a:t>3.</a:t>
                      </a:r>
                      <a:r>
                        <a:rPr lang="es-ES" sz="1800" b="0" i="0" u="none" strike="noStrike" dirty="0">
                          <a:solidFill>
                            <a:schemeClr val="tx1"/>
                          </a:solidFill>
                          <a:effectLst/>
                          <a:latin typeface="+mn-lt"/>
                        </a:rPr>
                        <a:t> TRÍPTICO: Contaminación Hídrica</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1800" b="1" i="0" u="none" strike="noStrike" dirty="0">
                          <a:solidFill>
                            <a:schemeClr val="tx1"/>
                          </a:solidFill>
                          <a:effectLst/>
                          <a:latin typeface="+mn-lt"/>
                        </a:rPr>
                        <a:t>4.</a:t>
                      </a:r>
                      <a:r>
                        <a:rPr lang="es-ES" sz="1800" b="0" i="0" u="none" strike="noStrike" dirty="0">
                          <a:solidFill>
                            <a:schemeClr val="tx1"/>
                          </a:solidFill>
                          <a:effectLst/>
                          <a:latin typeface="+mn-lt"/>
                        </a:rPr>
                        <a:t> TRÍPTICO: Que es la contaminación de los Recursos Hídricos.  </a:t>
                      </a:r>
                      <a:br>
                        <a:rPr lang="es-ES" sz="1800" b="0" i="0" u="none" strike="noStrike" dirty="0">
                          <a:solidFill>
                            <a:schemeClr val="tx1"/>
                          </a:solidFill>
                          <a:effectLst/>
                          <a:latin typeface="+mn-lt"/>
                        </a:rPr>
                      </a:br>
                      <a:r>
                        <a:rPr lang="es-ES" sz="1800" b="1" i="0" u="none" strike="noStrike" dirty="0">
                          <a:solidFill>
                            <a:schemeClr val="tx1"/>
                          </a:solidFill>
                          <a:effectLst/>
                          <a:latin typeface="+mn-lt"/>
                        </a:rPr>
                        <a:t>5.</a:t>
                      </a:r>
                      <a:r>
                        <a:rPr lang="es-ES" sz="1800" b="0" i="0" u="none" strike="noStrike" dirty="0">
                          <a:solidFill>
                            <a:schemeClr val="tx1"/>
                          </a:solidFill>
                          <a:effectLst/>
                          <a:latin typeface="+mn-lt"/>
                        </a:rPr>
                        <a:t> CARTILLA: Resiliencia en Proyectos de Riego. </a:t>
                      </a:r>
                      <a:endParaRPr lang="es-ES" sz="1800" b="0" i="0" u="none" strike="noStrike" dirty="0">
                        <a:solidFill>
                          <a:srgbClr val="000000"/>
                        </a:solidFill>
                        <a:effectLst/>
                        <a:latin typeface="+mn-lt"/>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143697"/>
                  </a:ext>
                </a:extLst>
              </a:tr>
              <a:tr h="1397812">
                <a:tc vMerge="1">
                  <a:txBody>
                    <a:bodyPr/>
                    <a:lstStyle/>
                    <a:p>
                      <a:endParaRPr lang="es-BO"/>
                    </a:p>
                  </a:txBody>
                  <a:tcPr/>
                </a:tc>
                <a:tc>
                  <a:txBody>
                    <a:bodyPr/>
                    <a:lstStyle/>
                    <a:p>
                      <a:pPr algn="ctr"/>
                      <a:r>
                        <a:rPr lang="es-ES" sz="1800" b="1" dirty="0" err="1">
                          <a:solidFill>
                            <a:srgbClr val="000099"/>
                          </a:solidFill>
                        </a:rPr>
                        <a:t>A4</a:t>
                      </a:r>
                      <a:endParaRPr lang="es-ES" sz="1800" b="1" dirty="0">
                        <a:solidFill>
                          <a:srgbClr val="000099"/>
                        </a:solidFill>
                      </a:endParaRPr>
                    </a:p>
                    <a:p>
                      <a:pPr algn="ctr"/>
                      <a:endParaRPr lang="es-ES" sz="1800" b="1" dirty="0">
                        <a:solidFill>
                          <a:srgbClr val="000099"/>
                        </a:solidFill>
                      </a:endParaRPr>
                    </a:p>
                    <a:p>
                      <a:pPr algn="ctr"/>
                      <a:r>
                        <a:rPr lang="es-ES" sz="1800" dirty="0"/>
                        <a:t>2 Documentos Elaborados en </a:t>
                      </a:r>
                      <a:r>
                        <a:rPr lang="es-ES" sz="1800" dirty="0" smtClean="0"/>
                        <a:t>temáticas </a:t>
                      </a:r>
                      <a:r>
                        <a:rPr lang="es-ES" sz="1800" dirty="0"/>
                        <a:t>de Riego..</a:t>
                      </a:r>
                      <a:endParaRPr lang="es-BO" sz="18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endParaRPr lang="es-BO" sz="1800" b="1" i="0" u="none" strike="noStrike" dirty="0">
                        <a:solidFill>
                          <a:srgbClr val="000000"/>
                        </a:solidFill>
                        <a:effectLst/>
                        <a:latin typeface="+mn-lt"/>
                      </a:endParaRPr>
                    </a:p>
                    <a:p>
                      <a:pPr marL="0" marR="0" lvl="0" indent="0" algn="l" defTabSz="685800" rtl="0" eaLnBrk="1" fontAlgn="t" latinLnBrk="0" hangingPunct="1">
                        <a:lnSpc>
                          <a:spcPct val="100000"/>
                        </a:lnSpc>
                        <a:spcBef>
                          <a:spcPts val="0"/>
                        </a:spcBef>
                        <a:spcAft>
                          <a:spcPts val="0"/>
                        </a:spcAft>
                        <a:buClrTx/>
                        <a:buSzTx/>
                        <a:buFontTx/>
                        <a:buNone/>
                        <a:tabLst/>
                        <a:defRPr/>
                      </a:pPr>
                      <a:endParaRPr lang="es-BO" sz="1800" b="1" i="0" u="none" strike="noStrike" dirty="0">
                        <a:solidFill>
                          <a:srgbClr val="000000"/>
                        </a:solidFill>
                        <a:effectLst/>
                        <a:latin typeface="+mn-lt"/>
                      </a:endParaRPr>
                    </a:p>
                    <a:p>
                      <a:pPr marL="0" marR="0" lvl="0" indent="0" algn="l" defTabSz="685800" rtl="0" eaLnBrk="1" fontAlgn="t" latinLnBrk="0" hangingPunct="1">
                        <a:lnSpc>
                          <a:spcPct val="100000"/>
                        </a:lnSpc>
                        <a:spcBef>
                          <a:spcPts val="0"/>
                        </a:spcBef>
                        <a:spcAft>
                          <a:spcPts val="0"/>
                        </a:spcAft>
                        <a:buClrTx/>
                        <a:buSzTx/>
                        <a:buFontTx/>
                        <a:buNone/>
                        <a:tabLst/>
                        <a:defRPr/>
                      </a:pPr>
                      <a:r>
                        <a:rPr lang="es-BO" sz="1800" b="1" i="0" u="none" strike="noStrike" dirty="0">
                          <a:solidFill>
                            <a:srgbClr val="000000"/>
                          </a:solidFill>
                          <a:effectLst/>
                          <a:latin typeface="+mn-lt"/>
                        </a:rPr>
                        <a:t>1.</a:t>
                      </a:r>
                      <a:r>
                        <a:rPr lang="es-BO" sz="1800" b="0" i="0" u="none" strike="noStrike" dirty="0">
                          <a:solidFill>
                            <a:srgbClr val="000000"/>
                          </a:solidFill>
                          <a:effectLst/>
                          <a:latin typeface="+mn-lt"/>
                        </a:rPr>
                        <a:t> MANUAL: Cambio Climático.</a:t>
                      </a:r>
                      <a:br>
                        <a:rPr lang="es-BO" sz="1800" b="0" i="0" u="none" strike="noStrike" dirty="0">
                          <a:solidFill>
                            <a:srgbClr val="000000"/>
                          </a:solidFill>
                          <a:effectLst/>
                          <a:latin typeface="+mn-lt"/>
                        </a:rPr>
                      </a:br>
                      <a:r>
                        <a:rPr lang="es-BO" sz="1800" b="1" i="0" u="none" strike="noStrike" dirty="0">
                          <a:solidFill>
                            <a:srgbClr val="000000"/>
                          </a:solidFill>
                          <a:effectLst/>
                          <a:latin typeface="+mn-lt"/>
                        </a:rPr>
                        <a:t>2.</a:t>
                      </a:r>
                      <a:r>
                        <a:rPr lang="es-BO" sz="1800" b="0" i="0" u="none" strike="noStrike" dirty="0">
                          <a:solidFill>
                            <a:srgbClr val="000000"/>
                          </a:solidFill>
                          <a:effectLst/>
                          <a:latin typeface="+mn-lt"/>
                        </a:rPr>
                        <a:t> MANUAL: Riego por Goteo.</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2000" dirty="0"/>
                        <a:t>100%</a:t>
                      </a:r>
                      <a:endParaRPr lang="es-BO" sz="20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6620473"/>
                  </a:ext>
                </a:extLst>
              </a:tr>
              <a:tr h="1397812">
                <a:tc vMerge="1">
                  <a:txBody>
                    <a:bodyPr/>
                    <a:lstStyle/>
                    <a:p>
                      <a:endParaRPr lang="es-BO"/>
                    </a:p>
                  </a:txBody>
                  <a:tcPr/>
                </a:tc>
                <a:tc>
                  <a:txBody>
                    <a:bodyPr/>
                    <a:lstStyle/>
                    <a:p>
                      <a:pPr algn="ctr" fontAlgn="ctr"/>
                      <a:r>
                        <a:rPr lang="es-BO" sz="1800" b="1" i="0" u="none" strike="noStrike" dirty="0" err="1">
                          <a:solidFill>
                            <a:srgbClr val="000099"/>
                          </a:solidFill>
                          <a:effectLst/>
                          <a:latin typeface="Calibri" panose="020F0502020204030204" pitchFamily="34" charset="0"/>
                        </a:rPr>
                        <a:t>A5</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spcBef>
                          <a:spcPts val="300"/>
                        </a:spcBef>
                      </a:pPr>
                      <a:r>
                        <a:rPr lang="es-ES" sz="1800" b="0" i="0" u="none" strike="noStrike" dirty="0">
                          <a:solidFill>
                            <a:srgbClr val="000000"/>
                          </a:solidFill>
                          <a:effectLst/>
                          <a:latin typeface="+mn-lt"/>
                        </a:rPr>
                        <a:t>Documento Generado.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1" i="0" u="none" strike="noStrike" dirty="0" smtClean="0">
                        <a:solidFill>
                          <a:srgbClr val="000000"/>
                        </a:solidFill>
                        <a:effectLst/>
                        <a:latin typeface="+mn-lt"/>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smtClean="0">
                          <a:solidFill>
                            <a:srgbClr val="000000"/>
                          </a:solidFill>
                          <a:effectLst/>
                          <a:latin typeface="+mn-lt"/>
                        </a:rPr>
                        <a:t>1</a:t>
                      </a:r>
                      <a:r>
                        <a:rPr lang="es-ES" sz="2000" b="1" i="0" u="none" strike="noStrike" dirty="0">
                          <a:solidFill>
                            <a:srgbClr val="000000"/>
                          </a:solidFill>
                          <a:effectLst/>
                          <a:latin typeface="+mn-lt"/>
                        </a:rPr>
                        <a:t>.</a:t>
                      </a:r>
                      <a:r>
                        <a:rPr lang="es-ES" sz="2000" b="0" i="0" u="none" strike="noStrike" dirty="0">
                          <a:solidFill>
                            <a:srgbClr val="000000"/>
                          </a:solidFill>
                          <a:effectLst/>
                          <a:latin typeface="+mn-lt"/>
                        </a:rPr>
                        <a:t> Diplomado en Evaluación de Cuencas hidrográficas para la gestión comunitaria del agua.</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2.</a:t>
                      </a:r>
                      <a:r>
                        <a:rPr lang="es-ES" sz="2000" b="0" i="0" u="none" strike="noStrike" dirty="0">
                          <a:solidFill>
                            <a:srgbClr val="000000"/>
                          </a:solidFill>
                          <a:effectLst/>
                          <a:latin typeface="+mn-lt"/>
                        </a:rPr>
                        <a:t> Especialidad en gestión comunitaria del agua con enfoque de manejo integral de cuencas desde el dialogo Inter científico.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BO" sz="20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97236"/>
                  </a:ext>
                </a:extLst>
              </a:tr>
            </a:tbl>
          </a:graphicData>
        </a:graphic>
      </p:graphicFrame>
    </p:spTree>
    <p:extLst>
      <p:ext uri="{BB962C8B-B14F-4D97-AF65-F5344CB8AC3E}">
        <p14:creationId xmlns:p14="http://schemas.microsoft.com/office/powerpoint/2010/main" val="186870469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2057798329"/>
              </p:ext>
            </p:extLst>
          </p:nvPr>
        </p:nvGraphicFramePr>
        <p:xfrm>
          <a:off x="371363" y="1045187"/>
          <a:ext cx="11449273" cy="5315752"/>
        </p:xfrm>
        <a:graphic>
          <a:graphicData uri="http://schemas.openxmlformats.org/drawingml/2006/table">
            <a:tbl>
              <a:tblPr/>
              <a:tblGrid>
                <a:gridCol w="2268253">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p>
                      <a:pPr algn="l" fontAlgn="ctr"/>
                      <a:endParaRPr lang="es-ES" sz="2000" b="0"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b="1" dirty="0" err="1">
                          <a:solidFill>
                            <a:srgbClr val="000099"/>
                          </a:solidFill>
                        </a:rPr>
                        <a:t>A6</a:t>
                      </a:r>
                      <a:endParaRPr lang="es-ES" sz="1800" b="1" dirty="0">
                        <a:solidFill>
                          <a:srgbClr val="000099"/>
                        </a:solidFill>
                      </a:endParaRPr>
                    </a:p>
                    <a:p>
                      <a:pPr algn="ctr"/>
                      <a:endParaRPr lang="es-ES" sz="1800" b="1" dirty="0">
                        <a:solidFill>
                          <a:srgbClr val="000099"/>
                        </a:solidFill>
                      </a:endParaRPr>
                    </a:p>
                    <a:p>
                      <a:pPr algn="ctr"/>
                      <a:r>
                        <a:rPr lang="es-ES" sz="1800" dirty="0"/>
                        <a:t>15 Cursos de capacitación en temas de riego a nivel nacional</a:t>
                      </a:r>
                      <a:endParaRPr lang="es-ES" sz="18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rPr>
                        <a:t>1.</a:t>
                      </a:r>
                      <a:r>
                        <a:rPr lang="es-ES" sz="2000" b="0" i="0" u="none" strike="noStrike" dirty="0">
                          <a:solidFill>
                            <a:srgbClr val="000000"/>
                          </a:solidFill>
                          <a:effectLst/>
                          <a:latin typeface="+mn-lt"/>
                        </a:rPr>
                        <a:t> Curso: Ley 2878, Reg. Colectivos. 11-12 marzo Trinidad, BE. </a:t>
                      </a:r>
                      <a:br>
                        <a:rPr lang="es-ES" sz="2000" b="0" i="0" u="none" strike="noStrike" dirty="0">
                          <a:solidFill>
                            <a:srgbClr val="000000"/>
                          </a:solidFill>
                          <a:effectLst/>
                          <a:latin typeface="+mn-lt"/>
                        </a:rPr>
                      </a:br>
                      <a:r>
                        <a:rPr lang="es-ES" sz="2000" b="0" i="0" u="none" strike="noStrike" dirty="0" smtClean="0">
                          <a:solidFill>
                            <a:srgbClr val="000000"/>
                          </a:solidFill>
                          <a:effectLst/>
                          <a:latin typeface="+mn-lt"/>
                        </a:rPr>
                        <a:t>1ra. </a:t>
                      </a:r>
                      <a:r>
                        <a:rPr lang="es-ES" sz="2000" b="0" i="0" u="none" strike="noStrike" dirty="0">
                          <a:solidFill>
                            <a:srgbClr val="000000"/>
                          </a:solidFill>
                          <a:effectLst/>
                          <a:latin typeface="+mn-lt"/>
                        </a:rPr>
                        <a:t>versión curso "Experticia Diseño de Sistemas de Riego Presurizado Bajo Gestión Colectiva” 13 julio a 13 agosto. </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2.</a:t>
                      </a:r>
                      <a:r>
                        <a:rPr lang="es-ES" sz="2000" b="0" i="0" u="none" strike="noStrike" dirty="0">
                          <a:solidFill>
                            <a:srgbClr val="000000"/>
                          </a:solidFill>
                          <a:effectLst/>
                          <a:latin typeface="+mn-lt"/>
                        </a:rPr>
                        <a:t> Modulo I "Fundamentos de Riego". </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3.</a:t>
                      </a:r>
                      <a:r>
                        <a:rPr lang="es-ES" sz="2000" b="0" i="0" u="none" strike="noStrike" dirty="0">
                          <a:solidFill>
                            <a:srgbClr val="000000"/>
                          </a:solidFill>
                          <a:effectLst/>
                          <a:latin typeface="+mn-lt"/>
                        </a:rPr>
                        <a:t> Modulo II "SIG aplicado a hidrología y riego".</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4.</a:t>
                      </a:r>
                      <a:r>
                        <a:rPr lang="es-ES" sz="2000" b="0" i="0" u="none" strike="noStrike" dirty="0">
                          <a:solidFill>
                            <a:srgbClr val="000000"/>
                          </a:solidFill>
                          <a:effectLst/>
                          <a:latin typeface="+mn-lt"/>
                        </a:rPr>
                        <a:t> Modulo III “Agro - Hidrología y balance hídrico".</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5.</a:t>
                      </a:r>
                      <a:r>
                        <a:rPr lang="es-ES" sz="2000" b="0" i="0" u="none" strike="noStrike" dirty="0">
                          <a:solidFill>
                            <a:srgbClr val="000000"/>
                          </a:solidFill>
                          <a:effectLst/>
                          <a:latin typeface="+mn-lt"/>
                        </a:rPr>
                        <a:t> Modulo IV "Diseño Agronómico".</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6.</a:t>
                      </a:r>
                      <a:r>
                        <a:rPr lang="es-ES" sz="2000" b="0" i="0" u="none" strike="noStrike" dirty="0">
                          <a:solidFill>
                            <a:srgbClr val="000000"/>
                          </a:solidFill>
                          <a:effectLst/>
                          <a:latin typeface="+mn-lt"/>
                        </a:rPr>
                        <a:t> Modulo V "Diseño Hidráulico".</a:t>
                      </a:r>
                      <a:br>
                        <a:rPr lang="es-ES" sz="2000" b="0" i="0" u="none" strike="noStrike" dirty="0">
                          <a:solidFill>
                            <a:srgbClr val="000000"/>
                          </a:solidFill>
                          <a:effectLst/>
                          <a:latin typeface="+mn-lt"/>
                        </a:rPr>
                      </a:br>
                      <a:r>
                        <a:rPr lang="es-ES" sz="2000" b="0" i="0" u="none" strike="noStrike" dirty="0">
                          <a:solidFill>
                            <a:srgbClr val="000000"/>
                          </a:solidFill>
                          <a:effectLst/>
                          <a:latin typeface="+mn-lt"/>
                        </a:rPr>
                        <a:t>2º versión curso "Experticia Diseño de Sistemas de Riego Presurizado Bajo Gestión Colectiva” 14 sept a 15 de octubre</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7.</a:t>
                      </a:r>
                      <a:r>
                        <a:rPr lang="es-ES" sz="2000" b="0" i="0" u="none" strike="noStrike" dirty="0">
                          <a:solidFill>
                            <a:srgbClr val="000000"/>
                          </a:solidFill>
                          <a:effectLst/>
                          <a:latin typeface="+mn-lt"/>
                        </a:rPr>
                        <a:t> Modulo I "Fundamentos de Riego".</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rPr>
                        <a:t>8.</a:t>
                      </a:r>
                      <a:r>
                        <a:rPr lang="es-ES" sz="2000" b="0" i="0" u="none" strike="noStrike" dirty="0">
                          <a:solidFill>
                            <a:srgbClr val="000000"/>
                          </a:solidFill>
                          <a:effectLst/>
                          <a:latin typeface="+mn-lt"/>
                        </a:rPr>
                        <a:t>  Modulo II "SIG aplicado a hidrología y riego".</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9.</a:t>
                      </a:r>
                      <a:r>
                        <a:rPr lang="es-ES" sz="2000" b="0" i="0" u="none" strike="noStrike" dirty="0">
                          <a:solidFill>
                            <a:srgbClr val="000000"/>
                          </a:solidFill>
                          <a:effectLst/>
                          <a:latin typeface="+mn-lt"/>
                        </a:rPr>
                        <a:t> Modulo III “Agro - Hidrología y balance hídrico".</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10.</a:t>
                      </a:r>
                      <a:r>
                        <a:rPr lang="es-ES" sz="2000" b="0" i="0" u="none" strike="noStrike" dirty="0">
                          <a:solidFill>
                            <a:srgbClr val="000000"/>
                          </a:solidFill>
                          <a:effectLst/>
                          <a:latin typeface="+mn-lt"/>
                        </a:rPr>
                        <a:t> Modulo IV "Diseño Agronómico".</a:t>
                      </a:r>
                      <a:br>
                        <a:rPr lang="es-ES" sz="2000" b="0" i="0" u="none" strike="noStrike" dirty="0">
                          <a:solidFill>
                            <a:srgbClr val="000000"/>
                          </a:solidFill>
                          <a:effectLst/>
                          <a:latin typeface="+mn-lt"/>
                        </a:rPr>
                      </a:br>
                      <a:r>
                        <a:rPr lang="es-ES" sz="2000" b="0" i="0" u="none" strike="noStrike" dirty="0">
                          <a:solidFill>
                            <a:srgbClr val="000000"/>
                          </a:solidFill>
                          <a:effectLst/>
                          <a:latin typeface="+mn-lt"/>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051713"/>
                  </a:ext>
                </a:extLst>
              </a:tr>
            </a:tbl>
          </a:graphicData>
        </a:graphic>
      </p:graphicFrame>
    </p:spTree>
    <p:extLst>
      <p:ext uri="{BB962C8B-B14F-4D97-AF65-F5344CB8AC3E}">
        <p14:creationId xmlns:p14="http://schemas.microsoft.com/office/powerpoint/2010/main" val="396645801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2874691744"/>
              </p:ext>
            </p:extLst>
          </p:nvPr>
        </p:nvGraphicFramePr>
        <p:xfrm>
          <a:off x="371363" y="1045187"/>
          <a:ext cx="11449273" cy="5315752"/>
        </p:xfrm>
        <a:graphic>
          <a:graphicData uri="http://schemas.openxmlformats.org/drawingml/2006/table">
            <a:tbl>
              <a:tblPr/>
              <a:tblGrid>
                <a:gridCol w="2268253">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p>
                      <a:pPr algn="l" fontAlgn="ctr"/>
                      <a:endParaRPr lang="es-ES" sz="2000" b="0"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b="1" dirty="0" err="1">
                          <a:solidFill>
                            <a:srgbClr val="000099"/>
                          </a:solidFill>
                        </a:rPr>
                        <a:t>A6</a:t>
                      </a:r>
                      <a:endParaRPr lang="es-ES" sz="1800" b="1" dirty="0">
                        <a:solidFill>
                          <a:srgbClr val="000099"/>
                        </a:solidFill>
                      </a:endParaRPr>
                    </a:p>
                    <a:p>
                      <a:pPr algn="ctr"/>
                      <a:endParaRPr lang="es-ES" sz="1800" b="1" dirty="0">
                        <a:solidFill>
                          <a:srgbClr val="000099"/>
                        </a:solidFill>
                      </a:endParaRPr>
                    </a:p>
                    <a:p>
                      <a:pPr algn="ctr"/>
                      <a:r>
                        <a:rPr lang="es-ES" sz="1800" dirty="0"/>
                        <a:t>15 Cursos de capacitación en temas de riego a nivel nacional</a:t>
                      </a:r>
                      <a:endParaRPr lang="es-ES" sz="18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rPr>
                        <a:t>11.</a:t>
                      </a:r>
                      <a:r>
                        <a:rPr lang="es-ES" sz="2000" b="0" i="0" u="none" strike="noStrike" dirty="0">
                          <a:solidFill>
                            <a:srgbClr val="000000"/>
                          </a:solidFill>
                          <a:effectLst/>
                          <a:latin typeface="+mn-lt"/>
                        </a:rPr>
                        <a:t> Modulo V "Diseño Hidráulico”.   </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12.</a:t>
                      </a:r>
                      <a:r>
                        <a:rPr lang="es-ES" sz="2000" b="0" i="0" u="none" strike="noStrike" dirty="0">
                          <a:solidFill>
                            <a:srgbClr val="000000"/>
                          </a:solidFill>
                          <a:effectLst/>
                          <a:latin typeface="+mn-lt"/>
                        </a:rPr>
                        <a:t> Taller virtual de Balance Hídrico desarrollado en coordinación con INIAF </a:t>
                      </a:r>
                      <a:r>
                        <a:rPr lang="es-ES" sz="2000" b="0" i="0" u="none" strike="noStrike" dirty="0" err="1" smtClean="0">
                          <a:solidFill>
                            <a:srgbClr val="000000"/>
                          </a:solidFill>
                          <a:effectLst/>
                          <a:latin typeface="+mn-lt"/>
                        </a:rPr>
                        <a:t>Cbba</a:t>
                      </a:r>
                      <a:r>
                        <a:rPr lang="es-ES" sz="2000" b="0" i="0" u="none" strike="noStrike" dirty="0">
                          <a:solidFill>
                            <a:srgbClr val="000000"/>
                          </a:solidFill>
                          <a:effectLst/>
                          <a:latin typeface="+mn-lt"/>
                        </a:rPr>
                        <a:t>. 18/</a:t>
                      </a:r>
                      <a:r>
                        <a:rPr lang="es-ES" sz="2000" b="0" i="0" u="none" strike="noStrike" dirty="0" err="1">
                          <a:solidFill>
                            <a:srgbClr val="000000"/>
                          </a:solidFill>
                          <a:effectLst/>
                          <a:latin typeface="+mn-lt"/>
                        </a:rPr>
                        <a:t>sep</a:t>
                      </a:r>
                      <a:r>
                        <a:rPr lang="es-ES" sz="2000" b="0" i="0" u="none" strike="noStrike" dirty="0">
                          <a:solidFill>
                            <a:srgbClr val="000000"/>
                          </a:solidFill>
                          <a:effectLst/>
                          <a:latin typeface="+mn-lt"/>
                        </a:rPr>
                        <a:t>/2020</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13.</a:t>
                      </a:r>
                      <a:r>
                        <a:rPr lang="es-ES" sz="2000" b="0" i="0" u="none" strike="noStrike" dirty="0">
                          <a:solidFill>
                            <a:srgbClr val="000000"/>
                          </a:solidFill>
                          <a:effectLst/>
                          <a:latin typeface="+mn-lt"/>
                        </a:rPr>
                        <a:t> Taller virtual calculo de Q para establecimiento de riego por goteo en huertos frutícolas en manzana, palto, Chirimoya y durazno desarrollado en coordinación con </a:t>
                      </a:r>
                      <a:r>
                        <a:rPr lang="es-ES" sz="2000" b="0" i="0" u="none" strike="noStrike" dirty="0" err="1">
                          <a:solidFill>
                            <a:srgbClr val="000000"/>
                          </a:solidFill>
                          <a:effectLst/>
                          <a:latin typeface="+mn-lt"/>
                        </a:rPr>
                        <a:t>INIAF</a:t>
                      </a:r>
                      <a:r>
                        <a:rPr lang="es-ES" sz="2000" b="0" i="0" u="none" strike="noStrike" dirty="0">
                          <a:solidFill>
                            <a:srgbClr val="000000"/>
                          </a:solidFill>
                          <a:effectLst/>
                          <a:latin typeface="+mn-lt"/>
                        </a:rPr>
                        <a:t> </a:t>
                      </a:r>
                      <a:r>
                        <a:rPr lang="es-ES" sz="2000" b="0" i="0" u="none" strike="noStrike" dirty="0" err="1">
                          <a:solidFill>
                            <a:srgbClr val="000000"/>
                          </a:solidFill>
                          <a:effectLst/>
                          <a:latin typeface="+mn-lt"/>
                        </a:rPr>
                        <a:t>CB</a:t>
                      </a:r>
                      <a:r>
                        <a:rPr lang="es-ES" sz="2000" b="0" i="0" u="none" strike="noStrike" dirty="0">
                          <a:solidFill>
                            <a:srgbClr val="000000"/>
                          </a:solidFill>
                          <a:effectLst/>
                          <a:latin typeface="+mn-lt"/>
                        </a:rPr>
                        <a:t>” 19/nov/2020.</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14.</a:t>
                      </a:r>
                      <a:r>
                        <a:rPr lang="es-ES" sz="2000" b="0" i="0" u="none" strike="noStrike" dirty="0">
                          <a:solidFill>
                            <a:srgbClr val="000000"/>
                          </a:solidFill>
                          <a:effectLst/>
                          <a:latin typeface="+mn-lt"/>
                        </a:rPr>
                        <a:t>  Curso virtual de Diseño técnico de proyectos de riego desarrollado en coordinación con la Contraloría General del Estado </a:t>
                      </a:r>
                      <a:r>
                        <a:rPr lang="es-ES" sz="2000" b="0" i="0" u="none" strike="noStrike" dirty="0" smtClean="0">
                          <a:solidFill>
                            <a:srgbClr val="000000"/>
                          </a:solidFill>
                          <a:effectLst/>
                          <a:latin typeface="+mn-lt"/>
                        </a:rPr>
                        <a:t>9/nov/2020</a:t>
                      </a:r>
                      <a:r>
                        <a:rPr lang="es-ES" sz="2000" b="0" i="0" u="none" strike="noStrike" dirty="0">
                          <a:solidFill>
                            <a:srgbClr val="000000"/>
                          </a:solidFill>
                          <a:effectLst/>
                          <a:latin typeface="+mn-lt"/>
                        </a:rPr>
                        <a:t>.</a:t>
                      </a:r>
                      <a:br>
                        <a:rPr lang="es-ES" sz="2000" b="0" i="0" u="none" strike="noStrike" dirty="0">
                          <a:solidFill>
                            <a:srgbClr val="000000"/>
                          </a:solidFill>
                          <a:effectLst/>
                          <a:latin typeface="+mn-lt"/>
                        </a:rPr>
                      </a:br>
                      <a:r>
                        <a:rPr lang="es-ES" sz="2000" b="1" i="0" u="none" strike="noStrike" dirty="0">
                          <a:solidFill>
                            <a:srgbClr val="000000"/>
                          </a:solidFill>
                          <a:effectLst/>
                          <a:latin typeface="+mn-lt"/>
                        </a:rPr>
                        <a:t>15.</a:t>
                      </a:r>
                      <a:r>
                        <a:rPr lang="es-ES" sz="2000" b="0" i="0" u="none" strike="noStrike" dirty="0">
                          <a:solidFill>
                            <a:srgbClr val="000000"/>
                          </a:solidFill>
                          <a:effectLst/>
                          <a:latin typeface="+mn-lt"/>
                        </a:rPr>
                        <a:t> Curso virtual de Diseño de riego tecnificado con GESTAR desarrollado en coord. con la </a:t>
                      </a:r>
                      <a:r>
                        <a:rPr lang="es-ES" sz="2000" b="0" i="0" u="none" strike="noStrike" dirty="0" smtClean="0">
                          <a:solidFill>
                            <a:srgbClr val="000000"/>
                          </a:solidFill>
                          <a:effectLst/>
                          <a:latin typeface="+mn-lt"/>
                        </a:rPr>
                        <a:t>Contraloría General </a:t>
                      </a:r>
                      <a:r>
                        <a:rPr lang="es-ES" sz="2000" b="0" i="0" u="none" strike="noStrike" dirty="0">
                          <a:solidFill>
                            <a:srgbClr val="000000"/>
                          </a:solidFill>
                          <a:effectLst/>
                          <a:latin typeface="+mn-lt"/>
                        </a:rPr>
                        <a:t>del Estado </a:t>
                      </a:r>
                      <a:r>
                        <a:rPr lang="es-ES" sz="2000" b="0" i="0" u="none" strike="noStrike" dirty="0" smtClean="0">
                          <a:solidFill>
                            <a:srgbClr val="000000"/>
                          </a:solidFill>
                          <a:effectLst/>
                          <a:latin typeface="+mn-lt"/>
                        </a:rPr>
                        <a:t>10/nov/2020</a:t>
                      </a:r>
                      <a:r>
                        <a:rPr lang="es-ES" sz="2000" b="0" i="0" u="none" strike="noStrike" dirty="0">
                          <a:solidFill>
                            <a:srgbClr val="000000"/>
                          </a:solidFill>
                          <a:effectLst/>
                          <a:latin typeface="+mn-lt"/>
                        </a:rPr>
                        <a:t>.</a:t>
                      </a:r>
                      <a:r>
                        <a:rPr lang="es-ES" sz="2000" b="0" i="0" u="none" strike="noStrike" dirty="0">
                          <a:solidFill>
                            <a:srgbClr val="000000"/>
                          </a:solidFill>
                          <a:effectLst/>
                          <a:latin typeface="Franklin Gothic Demi Cond" panose="020B0706030402020204" pitchFamily="34" charset="0"/>
                        </a:rPr>
                        <a:t/>
                      </a:r>
                      <a:br>
                        <a:rPr lang="es-ES" sz="2000" b="0" i="0" u="none" strike="noStrike" dirty="0">
                          <a:solidFill>
                            <a:srgbClr val="000000"/>
                          </a:solidFill>
                          <a:effectLst/>
                          <a:latin typeface="Franklin Gothic Demi Cond" panose="020B0706030402020204" pitchFamily="34" charset="0"/>
                        </a:rPr>
                      </a:br>
                      <a:endParaRPr lang="es-ES" sz="2000" b="0" i="0" u="none" strike="noStrike" dirty="0">
                        <a:solidFill>
                          <a:srgbClr val="000000"/>
                        </a:solidFill>
                        <a:effectLst/>
                        <a:latin typeface="+mn-lt"/>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051713"/>
                  </a:ext>
                </a:extLst>
              </a:tr>
            </a:tbl>
          </a:graphicData>
        </a:graphic>
      </p:graphicFrame>
    </p:spTree>
    <p:extLst>
      <p:ext uri="{BB962C8B-B14F-4D97-AF65-F5344CB8AC3E}">
        <p14:creationId xmlns:p14="http://schemas.microsoft.com/office/powerpoint/2010/main" val="716238908"/>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2595066734"/>
              </p:ext>
            </p:extLst>
          </p:nvPr>
        </p:nvGraphicFramePr>
        <p:xfrm>
          <a:off x="371363" y="1045187"/>
          <a:ext cx="11449273" cy="5681512"/>
        </p:xfrm>
        <a:graphic>
          <a:graphicData uri="http://schemas.openxmlformats.org/drawingml/2006/table">
            <a:tbl>
              <a:tblPr/>
              <a:tblGrid>
                <a:gridCol w="2268253">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p>
                      <a:pPr algn="l" fontAlgn="ctr"/>
                      <a:endParaRPr lang="es-ES" sz="2000" b="0"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b="1" dirty="0" err="1">
                          <a:solidFill>
                            <a:srgbClr val="000099"/>
                          </a:solidFill>
                        </a:rPr>
                        <a:t>A7</a:t>
                      </a:r>
                      <a:endParaRPr lang="es-ES" sz="1800" b="1" dirty="0">
                        <a:solidFill>
                          <a:srgbClr val="000099"/>
                        </a:solidFill>
                      </a:endParaRPr>
                    </a:p>
                    <a:p>
                      <a:pPr algn="ctr"/>
                      <a:endParaRPr lang="es-ES" sz="1800" b="1" dirty="0">
                        <a:solidFill>
                          <a:srgbClr val="000099"/>
                        </a:solidFill>
                      </a:endParaRPr>
                    </a:p>
                    <a:p>
                      <a:pPr algn="ctr"/>
                      <a:r>
                        <a:rPr lang="es-ES" sz="1800" dirty="0"/>
                        <a:t>25 Talleres/Cursos de Capacitación a nivel nacional.</a:t>
                      </a:r>
                      <a:endParaRPr lang="es-ES" sz="18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1800" b="1" i="0" u="none" strike="noStrike" dirty="0">
                          <a:solidFill>
                            <a:srgbClr val="000000"/>
                          </a:solidFill>
                          <a:effectLst/>
                          <a:latin typeface="+mn-lt"/>
                          <a:ea typeface="Tahoma" panose="020B0604030504040204" pitchFamily="34" charset="0"/>
                          <a:cs typeface="Tahoma" panose="020B0604030504040204" pitchFamily="34" charset="0"/>
                        </a:rPr>
                        <a:t>1.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IV/15-16 enero Luribay-LA PAZ.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2.</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III/28-29 enero San Lucas-</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CHQ</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3.</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II/30-31 enero Betanzos-PT.</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4.</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V/11-12 febrero Luribay-LA PAZ.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5.</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IV/18-19 enero San Lucas-</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CHQ</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6.</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III/20-21 febrero Betanzos-PT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7.</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III/02-03 marzo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-PT.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8.</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Mod. V/05-06 marzo San Lucas-</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CHQ</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9.</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Capacitación en </a:t>
                      </a:r>
                      <a:r>
                        <a:rPr lang="es-ES" sz="1800" b="0" i="0" u="none" strike="noStrike" dirty="0" err="1" smtClean="0">
                          <a:solidFill>
                            <a:srgbClr val="000000"/>
                          </a:solidFill>
                          <a:effectLst/>
                          <a:latin typeface="+mn-lt"/>
                          <a:ea typeface="Tahoma" panose="020B0604030504040204" pitchFamily="34" charset="0"/>
                          <a:cs typeface="Tahoma" panose="020B0604030504040204" pitchFamily="34" charset="0"/>
                        </a:rPr>
                        <a:t>Vitichi</a:t>
                      </a:r>
                      <a:r>
                        <a:rPr lang="es-ES" sz="1800" b="0" i="0" u="none" strike="noStrike" dirty="0" smtClean="0">
                          <a:solidFill>
                            <a:srgbClr val="000000"/>
                          </a:solidFill>
                          <a:effectLst/>
                          <a:latin typeface="+mn-lt"/>
                          <a:ea typeface="Tahoma" panose="020B0604030504040204" pitchFamily="34" charset="0"/>
                          <a:cs typeface="Tahoma" panose="020B0604030504040204" pitchFamily="34" charset="0"/>
                        </a:rPr>
                        <a:t> 6-7 </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/02/2020 modulo II.</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10.</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Taller de Capacitación a regantes en la elaboración de la malla curricular en el centro experimental </a:t>
                      </a:r>
                      <a:r>
                        <a:rPr lang="es-ES" sz="1800" b="0" i="0" u="none" strike="noStrike" dirty="0" err="1" smtClean="0">
                          <a:solidFill>
                            <a:srgbClr val="000000"/>
                          </a:solidFill>
                          <a:effectLst/>
                          <a:latin typeface="+mn-lt"/>
                          <a:ea typeface="Tahoma" panose="020B0604030504040204" pitchFamily="34" charset="0"/>
                          <a:cs typeface="Tahoma" panose="020B0604030504040204" pitchFamily="34" charset="0"/>
                        </a:rPr>
                        <a:t>Choquenaira</a:t>
                      </a:r>
                      <a:r>
                        <a:rPr lang="es-ES" sz="1800" b="0" i="0" u="none" strike="noStrike" dirty="0" smtClean="0">
                          <a:solidFill>
                            <a:srgbClr val="000000"/>
                          </a:solidFill>
                          <a:effectLst/>
                          <a:latin typeface="+mn-lt"/>
                          <a:ea typeface="Tahoma" panose="020B0604030504040204" pitchFamily="34" charset="0"/>
                          <a:cs typeface="Tahoma" panose="020B0604030504040204" pitchFamily="34" charset="0"/>
                        </a:rPr>
                        <a:t>.</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11.</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taller Ley 2878, Registros Colectivos y certificación por competencias comunidad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Yatamoco</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Cbba</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smtClean="0">
                          <a:solidFill>
                            <a:srgbClr val="000000"/>
                          </a:solidFill>
                          <a:effectLst/>
                          <a:latin typeface="+mn-lt"/>
                          <a:ea typeface="Tahoma" panose="020B0604030504040204" pitchFamily="34" charset="0"/>
                          <a:cs typeface="Tahoma" panose="020B0604030504040204" pitchFamily="34" charset="0"/>
                        </a:rPr>
                        <a:t>24/</a:t>
                      </a:r>
                      <a:r>
                        <a:rPr lang="es-ES" sz="1800" b="0" i="0" u="none" strike="noStrike" dirty="0" err="1" smtClean="0">
                          <a:solidFill>
                            <a:srgbClr val="000000"/>
                          </a:solidFill>
                          <a:effectLst/>
                          <a:latin typeface="+mn-lt"/>
                          <a:ea typeface="Tahoma" panose="020B0604030504040204" pitchFamily="34" charset="0"/>
                          <a:cs typeface="Tahoma" panose="020B0604030504040204" pitchFamily="34" charset="0"/>
                        </a:rPr>
                        <a:t>sep</a:t>
                      </a:r>
                      <a:r>
                        <a:rPr lang="es-ES" sz="1800" b="0" i="0" u="none" strike="noStrike" dirty="0" smtClean="0">
                          <a:solidFill>
                            <a:srgbClr val="000000"/>
                          </a:solidFill>
                          <a:effectLst/>
                          <a:latin typeface="+mn-lt"/>
                          <a:ea typeface="Tahoma" panose="020B0604030504040204" pitchFamily="34" charset="0"/>
                          <a:cs typeface="Tahoma" panose="020B0604030504040204" pitchFamily="34" charset="0"/>
                        </a:rPr>
                        <a:t>/2020.</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a:r>
                      <a:br>
                        <a:rPr lang="es-ES" sz="1800" b="0" i="0" u="none" strike="noStrike" dirty="0">
                          <a:solidFill>
                            <a:srgbClr val="000000"/>
                          </a:solidFill>
                          <a:effectLst/>
                          <a:latin typeface="+mn-lt"/>
                          <a:ea typeface="Tahoma" panose="020B0604030504040204" pitchFamily="34" charset="0"/>
                          <a:cs typeface="Tahoma" panose="020B0604030504040204" pitchFamily="34" charset="0"/>
                        </a:rPr>
                      </a:br>
                      <a:r>
                        <a:rPr lang="es-ES" sz="1800" b="1" i="0" u="none" strike="noStrike" dirty="0">
                          <a:solidFill>
                            <a:srgbClr val="000000"/>
                          </a:solidFill>
                          <a:effectLst/>
                          <a:latin typeface="+mn-lt"/>
                          <a:ea typeface="Tahoma" panose="020B0604030504040204" pitchFamily="34" charset="0"/>
                          <a:cs typeface="Tahoma" panose="020B0604030504040204" pitchFamily="34" charset="0"/>
                        </a:rPr>
                        <a:t>12.</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Taller Ley 2878, Registros Colectivos y certificación por competencias comunidad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Capinota</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Cbba</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25/</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sep</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/2020. </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1800" b="1" i="0" u="none" strike="noStrike" dirty="0">
                          <a:solidFill>
                            <a:srgbClr val="000000"/>
                          </a:solidFill>
                          <a:effectLst/>
                          <a:latin typeface="+mn-lt"/>
                          <a:ea typeface="Tahoma" panose="020B0604030504040204" pitchFamily="34" charset="0"/>
                          <a:cs typeface="Tahoma" panose="020B0604030504040204" pitchFamily="34" charset="0"/>
                        </a:rPr>
                        <a:t>13.</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Taller de la ley de riego 2878 y riego tecnificado municipio de Quillacollo comunidad Tambo </a:t>
                      </a:r>
                      <a:r>
                        <a:rPr lang="es-ES" sz="1800" b="0" i="0" u="none" strike="noStrike" dirty="0" err="1" smtClean="0">
                          <a:solidFill>
                            <a:srgbClr val="000000"/>
                          </a:solidFill>
                          <a:effectLst/>
                          <a:latin typeface="+mn-lt"/>
                          <a:ea typeface="Tahoma" panose="020B0604030504040204" pitchFamily="34" charset="0"/>
                          <a:cs typeface="Tahoma" panose="020B0604030504040204" pitchFamily="34" charset="0"/>
                        </a:rPr>
                        <a:t>Cbba</a:t>
                      </a:r>
                      <a:r>
                        <a:rPr lang="es-ES" sz="18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24/jul/2020.</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1800" b="0" i="0" u="none" strike="noStrike" dirty="0">
                        <a:solidFill>
                          <a:srgbClr val="000000"/>
                        </a:solidFill>
                        <a:effectLst/>
                        <a:latin typeface="+mn-lt"/>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051713"/>
                  </a:ext>
                </a:extLst>
              </a:tr>
            </a:tbl>
          </a:graphicData>
        </a:graphic>
      </p:graphicFrame>
    </p:spTree>
    <p:extLst>
      <p:ext uri="{BB962C8B-B14F-4D97-AF65-F5344CB8AC3E}">
        <p14:creationId xmlns:p14="http://schemas.microsoft.com/office/powerpoint/2010/main" val="194906208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007768" y="5701265"/>
            <a:ext cx="5472608" cy="646331"/>
          </a:xfrm>
          <a:prstGeom prst="rect">
            <a:avLst/>
          </a:prstGeom>
        </p:spPr>
        <p:txBody>
          <a:bodyPr wrap="square">
            <a:spAutoFit/>
          </a:bodyPr>
          <a:lstStyle/>
          <a:p>
            <a:r>
              <a:rPr lang="es-BO" dirty="0">
                <a:solidFill>
                  <a:schemeClr val="accent1">
                    <a:lumMod val="50000"/>
                  </a:schemeClr>
                </a:solidFill>
                <a:latin typeface="Tahoma" pitchFamily="34" charset="0"/>
                <a:ea typeface="Tahoma" pitchFamily="34" charset="0"/>
                <a:cs typeface="Tahoma" pitchFamily="34" charset="0"/>
              </a:rPr>
              <a:t>Lic. </a:t>
            </a:r>
            <a:r>
              <a:rPr lang="es-BO" dirty="0" err="1">
                <a:solidFill>
                  <a:schemeClr val="accent1">
                    <a:lumMod val="50000"/>
                  </a:schemeClr>
                </a:solidFill>
                <a:latin typeface="Tahoma" pitchFamily="34" charset="0"/>
                <a:ea typeface="Tahoma" pitchFamily="34" charset="0"/>
                <a:cs typeface="Tahoma" pitchFamily="34" charset="0"/>
              </a:rPr>
              <a:t>Angel</a:t>
            </a:r>
            <a:r>
              <a:rPr lang="es-BO" dirty="0">
                <a:solidFill>
                  <a:schemeClr val="accent1">
                    <a:lumMod val="50000"/>
                  </a:schemeClr>
                </a:solidFill>
                <a:latin typeface="Tahoma" pitchFamily="34" charset="0"/>
                <a:ea typeface="Tahoma" pitchFamily="34" charset="0"/>
                <a:cs typeface="Tahoma" pitchFamily="34" charset="0"/>
              </a:rPr>
              <a:t> Javier Flores Chura</a:t>
            </a:r>
          </a:p>
          <a:p>
            <a:r>
              <a:rPr lang="es-BO" b="1" dirty="0">
                <a:solidFill>
                  <a:schemeClr val="accent5">
                    <a:lumMod val="50000"/>
                  </a:schemeClr>
                </a:solidFill>
                <a:latin typeface="Tahoma" pitchFamily="34" charset="0"/>
                <a:ea typeface="Tahoma" pitchFamily="34" charset="0"/>
                <a:cs typeface="Tahoma" pitchFamily="34" charset="0"/>
              </a:rPr>
              <a:t>RESPONSABLE DE PLANIFICACIÓN</a:t>
            </a:r>
          </a:p>
        </p:txBody>
      </p:sp>
      <p:pic>
        <p:nvPicPr>
          <p:cNvPr id="7" name="Imagen 6" descr="La imagen puede contener: una o varias personas, personas de pie, niños, exterior y naturaleza">
            <a:extLst>
              <a:ext uri="{FF2B5EF4-FFF2-40B4-BE49-F238E27FC236}">
                <a16:creationId xmlns="" xmlns:a16="http://schemas.microsoft.com/office/drawing/2014/main" id="{F48DD7B9-F5D0-485A-91E9-E8277DB1F7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373350"/>
            <a:ext cx="6336704" cy="4111300"/>
          </a:xfrm>
          <a:prstGeom prst="ellipse">
            <a:avLst/>
          </a:prstGeom>
          <a:ln>
            <a:noFill/>
          </a:ln>
          <a:effectLst>
            <a:softEdge rad="112500"/>
          </a:effectLst>
        </p:spPr>
      </p:pic>
      <p:pic>
        <p:nvPicPr>
          <p:cNvPr id="11" name="Imagen 10">
            <a:extLst>
              <a:ext uri="{FF2B5EF4-FFF2-40B4-BE49-F238E27FC236}">
                <a16:creationId xmlns="" xmlns:a16="http://schemas.microsoft.com/office/drawing/2014/main" id="{BD8C1427-D62F-4707-94E7-1C24FA894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2" name="Imagen 11">
            <a:extLst>
              <a:ext uri="{FF2B5EF4-FFF2-40B4-BE49-F238E27FC236}">
                <a16:creationId xmlns="" xmlns:a16="http://schemas.microsoft.com/office/drawing/2014/main" id="{F059A36A-B16C-4214-A08C-B3C798D0D3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3" name="Imagen 12">
            <a:extLst>
              <a:ext uri="{FF2B5EF4-FFF2-40B4-BE49-F238E27FC236}">
                <a16:creationId xmlns="" xmlns:a16="http://schemas.microsoft.com/office/drawing/2014/main" id="{2C75D559-DCBB-478C-A627-E8F534723C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8" name="CuadroTexto 7">
            <a:extLst>
              <a:ext uri="{FF2B5EF4-FFF2-40B4-BE49-F238E27FC236}">
                <a16:creationId xmlns="" xmlns:a16="http://schemas.microsoft.com/office/drawing/2014/main" id="{17E062F1-1A2C-475A-BD20-E8185DB0BC1C}"/>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178152770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573993932"/>
              </p:ext>
            </p:extLst>
          </p:nvPr>
        </p:nvGraphicFramePr>
        <p:xfrm>
          <a:off x="371363" y="1045187"/>
          <a:ext cx="11449273" cy="5666272"/>
        </p:xfrm>
        <a:graphic>
          <a:graphicData uri="http://schemas.openxmlformats.org/drawingml/2006/table">
            <a:tbl>
              <a:tblPr/>
              <a:tblGrid>
                <a:gridCol w="2268253">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p>
                      <a:pPr algn="l" fontAlgn="ctr"/>
                      <a:endParaRPr lang="es-ES" sz="2000" b="0"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b="1" dirty="0" err="1">
                          <a:solidFill>
                            <a:srgbClr val="000099"/>
                          </a:solidFill>
                        </a:rPr>
                        <a:t>A7</a:t>
                      </a:r>
                      <a:endParaRPr lang="es-ES" sz="1800" b="1" dirty="0">
                        <a:solidFill>
                          <a:srgbClr val="000099"/>
                        </a:solidFill>
                      </a:endParaRPr>
                    </a:p>
                    <a:p>
                      <a:pPr algn="ctr"/>
                      <a:endParaRPr lang="es-ES" sz="1800" b="1" dirty="0">
                        <a:solidFill>
                          <a:srgbClr val="000099"/>
                        </a:solidFill>
                      </a:endParaRPr>
                    </a:p>
                    <a:p>
                      <a:pPr algn="ctr"/>
                      <a:r>
                        <a:rPr lang="es-ES" sz="1800" dirty="0"/>
                        <a:t>25 Talleres/Cursos de Capacitación a nivel nacional.</a:t>
                      </a:r>
                      <a:endParaRPr lang="es-ES" sz="18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1700" b="1" i="0" u="none" strike="noStrike" dirty="0">
                          <a:solidFill>
                            <a:srgbClr val="000000"/>
                          </a:solidFill>
                          <a:effectLst/>
                          <a:latin typeface="+mn-lt"/>
                          <a:ea typeface="Tahoma" panose="020B0604030504040204" pitchFamily="34" charset="0"/>
                          <a:cs typeface="Tahoma" panose="020B0604030504040204" pitchFamily="34" charset="0"/>
                        </a:rPr>
                        <a:t>14.</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la ley 2878 registros colectivo y certificación por competencias comunidad de </a:t>
                      </a:r>
                      <a:r>
                        <a:rPr lang="es-ES" sz="1700" b="0" i="0" u="none" strike="noStrike" dirty="0" err="1" smtClean="0">
                          <a:solidFill>
                            <a:srgbClr val="000000"/>
                          </a:solidFill>
                          <a:effectLst/>
                          <a:latin typeface="+mn-lt"/>
                          <a:ea typeface="Tahoma" panose="020B0604030504040204" pitchFamily="34" charset="0"/>
                          <a:cs typeface="Tahoma" panose="020B0604030504040204" pitchFamily="34" charset="0"/>
                        </a:rPr>
                        <a:t>Tiyamoco</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Cbba</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24/</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sep</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/2020.</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15.</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la </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Ley N° 2878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registros colectivo y certificación por competencias municipio de </a:t>
                      </a:r>
                      <a:r>
                        <a:rPr lang="es-ES" sz="1700" b="0" i="0" u="none" strike="noStrike" dirty="0" err="1" smtClean="0">
                          <a:solidFill>
                            <a:srgbClr val="000000"/>
                          </a:solidFill>
                          <a:effectLst/>
                          <a:latin typeface="+mn-lt"/>
                          <a:ea typeface="Tahoma" panose="020B0604030504040204" pitchFamily="34" charset="0"/>
                          <a:cs typeface="Tahoma" panose="020B0604030504040204" pitchFamily="34" charset="0"/>
                        </a:rPr>
                        <a:t>Capinota</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smtClean="0">
                          <a:solidFill>
                            <a:srgbClr val="000000"/>
                          </a:solidFill>
                          <a:effectLst/>
                          <a:latin typeface="+mn-lt"/>
                          <a:ea typeface="Tahoma" panose="020B0604030504040204" pitchFamily="34" charset="0"/>
                          <a:cs typeface="Tahoma" panose="020B0604030504040204" pitchFamily="34" charset="0"/>
                        </a:rPr>
                        <a:t>Cbba</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25/</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sep</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/2020.</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16.</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Mod. IV/6 – 7 de otubre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-PT.                                                             </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17.</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Mod. IV/ 8 – 9 de octubre Betanzos -PT.                                                           </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18.</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la </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Ley N° 2878</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registros colectivos, ITCP y demostración de riego tecnificado, municipio San José de Chiquitos 8/oct/2020.</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19.</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la </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Ley N° 2878</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registros colectivos, ITCP y demostración de riego tecnificado, municipio San José de Chiquitos 8/oct/2020. </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20.</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riego por Aspersión y Goteo “Municipio de Sacaba comunidad </a:t>
                      </a:r>
                      <a:r>
                        <a:rPr lang="es-ES" sz="1700" b="0" i="0" u="none" strike="noStrike" dirty="0" err="1" smtClean="0">
                          <a:solidFill>
                            <a:srgbClr val="000000"/>
                          </a:solidFill>
                          <a:effectLst/>
                          <a:latin typeface="+mn-lt"/>
                          <a:ea typeface="Tahoma" panose="020B0604030504040204" pitchFamily="34" charset="0"/>
                          <a:cs typeface="Tahoma" panose="020B0604030504040204" pitchFamily="34" charset="0"/>
                        </a:rPr>
                        <a:t>Chimboco</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22/oct/2020”. </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21.</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riego por Aspersión y Goteo “Municipio de Sacaba comunidad </a:t>
                      </a:r>
                      <a:r>
                        <a:rPr lang="es-ES" sz="1700" b="0" i="0" u="none" strike="noStrike" dirty="0" err="1" smtClean="0">
                          <a:solidFill>
                            <a:srgbClr val="000000"/>
                          </a:solidFill>
                          <a:effectLst/>
                          <a:latin typeface="+mn-lt"/>
                          <a:ea typeface="Tahoma" panose="020B0604030504040204" pitchFamily="34" charset="0"/>
                          <a:cs typeface="Tahoma" panose="020B0604030504040204" pitchFamily="34" charset="0"/>
                        </a:rPr>
                        <a:t>Chimboco</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23/oct/2020”. </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22.</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riego tecnificado </a:t>
                      </a:r>
                      <a:r>
                        <a:rPr lang="es-ES" sz="1700" b="0" i="0" u="none" strike="noStrike" dirty="0" smtClean="0">
                          <a:solidFill>
                            <a:srgbClr val="000000"/>
                          </a:solidFill>
                          <a:effectLst/>
                          <a:latin typeface="+mn-lt"/>
                          <a:ea typeface="Tahoma" panose="020B0604030504040204" pitchFamily="34" charset="0"/>
                          <a:cs typeface="Tahoma" panose="020B0604030504040204" pitchFamily="34" charset="0"/>
                        </a:rPr>
                        <a:t>“Municipio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de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PT. 23/nov/2020”.</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23.</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Mod. V /24 - 25 Municipio de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-PT.</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24.</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FCR</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Mod. V /26-27 Municipio de Betanzos -PT.</a:t>
                      </a:r>
                      <a:br>
                        <a:rPr lang="es-ES" sz="1700" b="0" i="0" u="none" strike="noStrike" dirty="0">
                          <a:solidFill>
                            <a:srgbClr val="000000"/>
                          </a:solidFill>
                          <a:effectLst/>
                          <a:latin typeface="+mn-lt"/>
                          <a:ea typeface="Tahoma" panose="020B0604030504040204" pitchFamily="34" charset="0"/>
                          <a:cs typeface="Tahoma" panose="020B0604030504040204" pitchFamily="34" charset="0"/>
                        </a:rPr>
                      </a:br>
                      <a:r>
                        <a:rPr lang="es-ES" sz="1700" b="1" i="0" u="none" strike="noStrike" dirty="0">
                          <a:solidFill>
                            <a:srgbClr val="000000"/>
                          </a:solidFill>
                          <a:effectLst/>
                          <a:latin typeface="+mn-lt"/>
                          <a:ea typeface="Tahoma" panose="020B0604030504040204" pitchFamily="34" charset="0"/>
                          <a:cs typeface="Tahoma" panose="020B0604030504040204" pitchFamily="34" charset="0"/>
                        </a:rPr>
                        <a:t>25.</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Taller de Normativa y riego por aspersión “Municipio de Pucara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S.C</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30 de noviembre de 2020”.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051713"/>
                  </a:ext>
                </a:extLst>
              </a:tr>
            </a:tbl>
          </a:graphicData>
        </a:graphic>
      </p:graphicFrame>
    </p:spTree>
    <p:extLst>
      <p:ext uri="{BB962C8B-B14F-4D97-AF65-F5344CB8AC3E}">
        <p14:creationId xmlns:p14="http://schemas.microsoft.com/office/powerpoint/2010/main" val="127287044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E191E9AB-03FA-44DA-BF36-33967C72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932708"/>
          </a:xfrm>
          <a:prstGeom prst="rect">
            <a:avLst/>
          </a:prstGeom>
        </p:spPr>
      </p:pic>
      <p:pic>
        <p:nvPicPr>
          <p:cNvPr id="6" name="Imagen 5">
            <a:extLst>
              <a:ext uri="{FF2B5EF4-FFF2-40B4-BE49-F238E27FC236}">
                <a16:creationId xmlns="" xmlns:a16="http://schemas.microsoft.com/office/drawing/2014/main" id="{5B6E59E9-F756-4A31-B1A8-50EAACD0E6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9061" y="72277"/>
            <a:ext cx="641350" cy="723900"/>
          </a:xfrm>
          <a:prstGeom prst="rect">
            <a:avLst/>
          </a:prstGeom>
          <a:noFill/>
          <a:ln>
            <a:noFill/>
          </a:ln>
        </p:spPr>
      </p:pic>
      <p:pic>
        <p:nvPicPr>
          <p:cNvPr id="7" name="Imagen 6">
            <a:extLst>
              <a:ext uri="{FF2B5EF4-FFF2-40B4-BE49-F238E27FC236}">
                <a16:creationId xmlns="" xmlns:a16="http://schemas.microsoft.com/office/drawing/2014/main" id="{94D7BE53-E709-4174-AF74-A62AA1332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 y="94201"/>
            <a:ext cx="3671320" cy="809778"/>
          </a:xfrm>
          <a:prstGeom prst="rect">
            <a:avLst/>
          </a:prstGeom>
        </p:spPr>
      </p:pic>
      <p:sp>
        <p:nvSpPr>
          <p:cNvPr id="10" name="CuadroTexto 9">
            <a:extLst>
              <a:ext uri="{FF2B5EF4-FFF2-40B4-BE49-F238E27FC236}">
                <a16:creationId xmlns="" xmlns:a16="http://schemas.microsoft.com/office/drawing/2014/main" id="{2000F560-31CC-45F7-8E21-BA34C6C63F7D}"/>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graphicFrame>
        <p:nvGraphicFramePr>
          <p:cNvPr id="8" name="Tabla 7">
            <a:extLst>
              <a:ext uri="{FF2B5EF4-FFF2-40B4-BE49-F238E27FC236}">
                <a16:creationId xmlns="" xmlns:a16="http://schemas.microsoft.com/office/drawing/2014/main" id="{66357E8F-0B36-4AC5-8133-4703D15A56CD}"/>
              </a:ext>
            </a:extLst>
          </p:cNvPr>
          <p:cNvGraphicFramePr>
            <a:graphicFrameLocks noGrp="1"/>
          </p:cNvGraphicFramePr>
          <p:nvPr>
            <p:extLst>
              <p:ext uri="{D42A27DB-BD31-4B8C-83A1-F6EECF244321}">
                <p14:modId xmlns:p14="http://schemas.microsoft.com/office/powerpoint/2010/main" val="4077420464"/>
              </p:ext>
            </p:extLst>
          </p:nvPr>
        </p:nvGraphicFramePr>
        <p:xfrm>
          <a:off x="371363" y="1045187"/>
          <a:ext cx="11449273" cy="5315752"/>
        </p:xfrm>
        <a:graphic>
          <a:graphicData uri="http://schemas.openxmlformats.org/drawingml/2006/table">
            <a:tbl>
              <a:tblPr/>
              <a:tblGrid>
                <a:gridCol w="2268253">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035351">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1227445">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2000" b="1" i="0" u="none" strike="noStrike" dirty="0" err="1">
                          <a:solidFill>
                            <a:srgbClr val="000099"/>
                          </a:solidFill>
                          <a:effectLst/>
                          <a:latin typeface="+mn-lt"/>
                        </a:rPr>
                        <a:t>OP1</a:t>
                      </a:r>
                      <a:r>
                        <a:rPr lang="es-ES" sz="2000" b="0" i="0" u="none" strike="noStrike" dirty="0">
                          <a:solidFill>
                            <a:srgbClr val="000099"/>
                          </a:solidFill>
                          <a:effectLst/>
                          <a:latin typeface="+mn-lt"/>
                        </a:rPr>
                        <a:t> </a:t>
                      </a:r>
                      <a:r>
                        <a:rPr lang="es-ES" sz="2000" b="0" i="0" u="none" strike="noStrike" dirty="0">
                          <a:solidFill>
                            <a:srgbClr val="000000"/>
                          </a:solidFill>
                          <a:effectLst/>
                          <a:latin typeface="+mn-lt"/>
                        </a:rPr>
                        <a:t>Promover la implementación del Modelo Curricular elaborado por la </a:t>
                      </a:r>
                      <a:r>
                        <a:rPr lang="es-ES" sz="2000" b="0" i="0" u="none" strike="noStrike" dirty="0" err="1">
                          <a:solidFill>
                            <a:srgbClr val="000000"/>
                          </a:solidFill>
                          <a:effectLst/>
                          <a:latin typeface="+mn-lt"/>
                        </a:rPr>
                        <a:t>ENR</a:t>
                      </a:r>
                      <a:r>
                        <a:rPr lang="es-ES" sz="2000" b="0" i="0" u="none" strike="noStrike" dirty="0">
                          <a:solidFill>
                            <a:srgbClr val="000000"/>
                          </a:solidFill>
                          <a:effectLst/>
                          <a:latin typeface="+mn-lt"/>
                        </a:rPr>
                        <a:t> en todas las actividades de formación y capacitación en riego para la producción agrícola  a través de los </a:t>
                      </a:r>
                      <a:r>
                        <a:rPr lang="es-ES" sz="2000" b="0" i="0" u="none" strike="noStrike" dirty="0" err="1">
                          <a:solidFill>
                            <a:srgbClr val="000000"/>
                          </a:solidFill>
                          <a:effectLst/>
                          <a:latin typeface="+mn-lt"/>
                        </a:rPr>
                        <a:t>SEDERIs</a:t>
                      </a:r>
                      <a:r>
                        <a:rPr lang="es-ES" sz="2000" b="0" i="0" u="none" strike="noStrike" dirty="0">
                          <a:solidFill>
                            <a:srgbClr val="000000"/>
                          </a:solidFill>
                          <a:effectLst/>
                          <a:latin typeface="+mn-lt"/>
                        </a:rPr>
                        <a:t> y otras organizaciones e instituciones aliadas.</a:t>
                      </a:r>
                    </a:p>
                    <a:p>
                      <a:pPr algn="l" fontAlgn="ctr"/>
                      <a:endParaRPr lang="es-ES" sz="2000" b="0" i="0" u="none" strike="noStrike" dirty="0">
                        <a:solidFill>
                          <a:srgbClr val="000000"/>
                        </a:solidFill>
                        <a:effectLst/>
                        <a:latin typeface="+mn-lt"/>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b="1" dirty="0" err="1">
                          <a:solidFill>
                            <a:srgbClr val="000099"/>
                          </a:solidFill>
                        </a:rPr>
                        <a:t>A8</a:t>
                      </a:r>
                      <a:endParaRPr lang="es-ES" sz="1800" b="1" dirty="0">
                        <a:solidFill>
                          <a:srgbClr val="000099"/>
                        </a:solidFill>
                      </a:endParaRPr>
                    </a:p>
                    <a:p>
                      <a:pPr algn="ctr"/>
                      <a:endParaRPr lang="es-ES" sz="1800" b="1" dirty="0">
                        <a:solidFill>
                          <a:srgbClr val="000099"/>
                        </a:solidFill>
                      </a:endParaRPr>
                    </a:p>
                    <a:p>
                      <a:pPr algn="ctr"/>
                      <a:r>
                        <a:rPr lang="es-ES" sz="1800" dirty="0"/>
                        <a:t>150 Facilitadores Comunitarios formados en temática de Riego.</a:t>
                      </a:r>
                      <a:endParaRPr lang="es-ES" sz="18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0" i="0" u="none" strike="noStrike" dirty="0">
                        <a:solidFill>
                          <a:srgbClr val="000000"/>
                        </a:solidFill>
                        <a:effectLst/>
                        <a:latin typeface="+mn-lt"/>
                        <a:ea typeface="Tahoma" panose="020B0604030504040204" pitchFamily="34" charset="0"/>
                        <a:cs typeface="Tahoma" panose="020B0604030504040204" pitchFamily="34" charset="0"/>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0" i="0" u="none" strike="noStrike" dirty="0">
                          <a:solidFill>
                            <a:srgbClr val="000000"/>
                          </a:solidFill>
                          <a:effectLst/>
                          <a:latin typeface="+mn-lt"/>
                          <a:ea typeface="Tahoma" panose="020B0604030504040204" pitchFamily="34" charset="0"/>
                          <a:cs typeface="Tahoma" panose="020B0604030504040204" pitchFamily="34" charset="0"/>
                        </a:rPr>
                        <a:t>Facilitadores comunitarios en riego formados en Luribay, San Lucas,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y Betanzos. (Técnicos Básico)</a:t>
                      </a:r>
                      <a:endParaRPr lang="es-ES" sz="2000" b="1" i="0" u="none" strike="noStrike" dirty="0">
                        <a:solidFill>
                          <a:srgbClr val="FF0000"/>
                        </a:solidFill>
                        <a:effectLst/>
                        <a:latin typeface="+mn-lt"/>
                        <a:ea typeface="Tahoma" panose="020B0604030504040204" pitchFamily="34" charset="0"/>
                        <a:cs typeface="Tahoma" panose="020B0604030504040204" pitchFamily="34" charset="0"/>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1" i="0" u="none" strike="noStrike" dirty="0">
                        <a:solidFill>
                          <a:srgbClr val="000000"/>
                        </a:solidFill>
                        <a:effectLst/>
                        <a:latin typeface="+mn-lt"/>
                        <a:ea typeface="Tahoma" panose="020B0604030504040204" pitchFamily="34" charset="0"/>
                        <a:cs typeface="Tahoma" panose="020B0604030504040204" pitchFamily="34" charset="0"/>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ea typeface="Tahoma" panose="020B0604030504040204" pitchFamily="34" charset="0"/>
                          <a:cs typeface="Tahoma" panose="020B0604030504040204" pitchFamily="34" charset="0"/>
                        </a:rPr>
                        <a:t>1.</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Departamento de potosí Municipio de Betanzos 15 participantes y Municipio de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Vitichi</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35 participantes. </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ea typeface="Tahoma" panose="020B0604030504040204" pitchFamily="34" charset="0"/>
                          <a:cs typeface="Tahoma" panose="020B0604030504040204" pitchFamily="34" charset="0"/>
                        </a:rPr>
                        <a:t>2.</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Departamento de La Paz Municipio de Luribay 62 participantes.</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ea typeface="Tahoma" panose="020B0604030504040204" pitchFamily="34" charset="0"/>
                          <a:cs typeface="Tahoma" panose="020B0604030504040204" pitchFamily="34" charset="0"/>
                        </a:rPr>
                        <a:t>3.</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Departamento de Chuquisaca. </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s-ES" sz="2000" b="1" i="0" u="none" strike="noStrike" dirty="0">
                          <a:solidFill>
                            <a:srgbClr val="000000"/>
                          </a:solidFill>
                          <a:effectLst/>
                          <a:latin typeface="+mn-lt"/>
                          <a:ea typeface="Tahoma" panose="020B0604030504040204" pitchFamily="34" charset="0"/>
                          <a:cs typeface="Tahoma" panose="020B0604030504040204" pitchFamily="34" charset="0"/>
                        </a:rPr>
                        <a:t>4.</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Municipio de San Lucas 24 participantes.</a:t>
                      </a: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2000" b="0" i="0" u="none" strike="noStrike" dirty="0">
                        <a:solidFill>
                          <a:srgbClr val="000000"/>
                        </a:solidFill>
                        <a:effectLst/>
                        <a:latin typeface="+mn-lt"/>
                        <a:ea typeface="Tahoma" panose="020B0604030504040204" pitchFamily="34" charset="0"/>
                        <a:cs typeface="Tahoma" panose="020B0604030504040204" pitchFamily="34" charset="0"/>
                      </a:endParaRPr>
                    </a:p>
                    <a:p>
                      <a:pPr marL="1270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endParaRPr lang="es-ES" sz="17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0051713"/>
                  </a:ext>
                </a:extLst>
              </a:tr>
            </a:tbl>
          </a:graphicData>
        </a:graphic>
      </p:graphicFrame>
    </p:spTree>
    <p:extLst>
      <p:ext uri="{BB962C8B-B14F-4D97-AF65-F5344CB8AC3E}">
        <p14:creationId xmlns:p14="http://schemas.microsoft.com/office/powerpoint/2010/main" val="1687438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E888F537-FE9A-499A-8FE2-F35E877FF7C6}"/>
              </a:ext>
            </a:extLst>
          </p:cNvPr>
          <p:cNvGraphicFramePr>
            <a:graphicFrameLocks noGrp="1"/>
          </p:cNvGraphicFramePr>
          <p:nvPr>
            <p:extLst>
              <p:ext uri="{D42A27DB-BD31-4B8C-83A1-F6EECF244321}">
                <p14:modId xmlns:p14="http://schemas.microsoft.com/office/powerpoint/2010/main" val="2765512169"/>
              </p:ext>
            </p:extLst>
          </p:nvPr>
        </p:nvGraphicFramePr>
        <p:xfrm>
          <a:off x="321267" y="1628800"/>
          <a:ext cx="11549465" cy="4404388"/>
        </p:xfrm>
        <a:graphic>
          <a:graphicData uri="http://schemas.openxmlformats.org/drawingml/2006/table">
            <a:tbl>
              <a:tblPr/>
              <a:tblGrid>
                <a:gridCol w="2030317">
                  <a:extLst>
                    <a:ext uri="{9D8B030D-6E8A-4147-A177-3AD203B41FA5}">
                      <a16:colId xmlns="" xmlns:a16="http://schemas.microsoft.com/office/drawing/2014/main" val="2595901740"/>
                    </a:ext>
                  </a:extLst>
                </a:gridCol>
                <a:gridCol w="1296144">
                  <a:extLst>
                    <a:ext uri="{9D8B030D-6E8A-4147-A177-3AD203B41FA5}">
                      <a16:colId xmlns="" xmlns:a16="http://schemas.microsoft.com/office/drawing/2014/main" val="3677444281"/>
                    </a:ext>
                  </a:extLst>
                </a:gridCol>
                <a:gridCol w="7286900">
                  <a:extLst>
                    <a:ext uri="{9D8B030D-6E8A-4147-A177-3AD203B41FA5}">
                      <a16:colId xmlns="" xmlns:a16="http://schemas.microsoft.com/office/drawing/2014/main" val="101098743"/>
                    </a:ext>
                  </a:extLst>
                </a:gridCol>
                <a:gridCol w="936104">
                  <a:extLst>
                    <a:ext uri="{9D8B030D-6E8A-4147-A177-3AD203B41FA5}">
                      <a16:colId xmlns="" xmlns:a16="http://schemas.microsoft.com/office/drawing/2014/main" val="4248349275"/>
                    </a:ext>
                  </a:extLst>
                </a:gridCol>
              </a:tblGrid>
              <a:tr h="26924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920016477"/>
                  </a:ext>
                </a:extLst>
              </a:tr>
              <a:tr h="53849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3090952227"/>
                  </a:ext>
                </a:extLst>
              </a:tr>
              <a:tr h="391156">
                <a:tc rowSpan="2">
                  <a:txBody>
                    <a:bodyPr/>
                    <a:lstStyle/>
                    <a:p>
                      <a:pPr algn="l" fontAlgn="ctr"/>
                      <a:r>
                        <a:rPr lang="es-ES" sz="2000" b="1" i="0" u="none" strike="noStrike" dirty="0" err="1">
                          <a:solidFill>
                            <a:srgbClr val="00008E"/>
                          </a:solidFill>
                          <a:effectLst/>
                          <a:latin typeface="+mn-lt"/>
                          <a:ea typeface="Tahoma" panose="020B0604030504040204" pitchFamily="34" charset="0"/>
                          <a:cs typeface="Tahoma" panose="020B0604030504040204" pitchFamily="34" charset="0"/>
                        </a:rPr>
                        <a:t>OP2</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Fortalecer las capacidades del personal de la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ENR</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SEDERIs</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y personal técnico de los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GAMs</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1" i="0" u="none" strike="noStrike" dirty="0" err="1">
                          <a:solidFill>
                            <a:srgbClr val="00008E"/>
                          </a:solidFill>
                          <a:effectLst/>
                          <a:latin typeface="+mn-lt"/>
                          <a:ea typeface="Tahoma" panose="020B0604030504040204" pitchFamily="34" charset="0"/>
                          <a:cs typeface="Tahoma" panose="020B0604030504040204" pitchFamily="34" charset="0"/>
                        </a:rPr>
                        <a:t>A1</a:t>
                      </a:r>
                      <a:endParaRPr lang="es-BO" sz="1800" b="1" i="0" u="none" strike="noStrike" dirty="0">
                        <a:solidFill>
                          <a:srgbClr val="00008E"/>
                        </a:solidFill>
                        <a:effectLst/>
                        <a:latin typeface="+mn-lt"/>
                        <a:ea typeface="Tahoma" panose="020B0604030504040204" pitchFamily="34" charset="0"/>
                        <a:cs typeface="Tahoma" panose="020B0604030504040204" pitchFamily="34" charset="0"/>
                      </a:endParaRPr>
                    </a:p>
                    <a:p>
                      <a:pPr algn="ctr" fontAlgn="ctr"/>
                      <a:endParaRPr lang="es-BO" sz="1800" b="0"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ctr"/>
                      <a:r>
                        <a:rPr lang="es-BO" sz="1800" b="0" i="0" u="none" strike="noStrike" dirty="0">
                          <a:solidFill>
                            <a:srgbClr val="000000"/>
                          </a:solidFill>
                          <a:effectLst/>
                          <a:latin typeface="+mn-lt"/>
                          <a:ea typeface="Tahoma" panose="020B0604030504040204" pitchFamily="34" charset="0"/>
                          <a:cs typeface="Tahoma" panose="020B0604030504040204" pitchFamily="34" charset="0"/>
                        </a:rPr>
                        <a:t>2 Talleres realizados.</a:t>
                      </a:r>
                    </a:p>
                    <a:p>
                      <a:pPr algn="ctr" fontAlgn="ctr"/>
                      <a:endParaRPr lang="es-BO" sz="18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b">
                        <a:buNone/>
                      </a:pPr>
                      <a:r>
                        <a:rPr lang="es-BO" sz="2000" b="1" i="0" u="none" strike="noStrike" dirty="0">
                          <a:solidFill>
                            <a:srgbClr val="000000"/>
                          </a:solidFill>
                          <a:effectLst/>
                          <a:latin typeface="+mn-lt"/>
                          <a:ea typeface="Tahoma" panose="020B0604030504040204" pitchFamily="34" charset="0"/>
                          <a:cs typeface="Tahoma" panose="020B0604030504040204" pitchFamily="34" charset="0"/>
                        </a:rPr>
                        <a:t>1.</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Taller: Socialización SENARI… 20 enero/</a:t>
                      </a:r>
                      <a:r>
                        <a:rPr lang="es-BO" sz="2000" b="0" i="0" u="none" strike="noStrike" dirty="0" err="1">
                          <a:solidFill>
                            <a:srgbClr val="000000"/>
                          </a:solidFill>
                          <a:effectLst/>
                          <a:latin typeface="+mn-lt"/>
                          <a:ea typeface="Tahoma" panose="020B0604030504040204" pitchFamily="34" charset="0"/>
                          <a:cs typeface="Tahoma" panose="020B0604030504040204" pitchFamily="34" charset="0"/>
                        </a:rPr>
                        <a:t>Chahuarani</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Sipe </a:t>
                      </a:r>
                      <a:r>
                        <a:rPr lang="es-BO" sz="2000" b="0" i="0" u="none" strike="noStrike" dirty="0" err="1">
                          <a:solidFill>
                            <a:srgbClr val="000000"/>
                          </a:solidFill>
                          <a:effectLst/>
                          <a:latin typeface="+mn-lt"/>
                          <a:ea typeface="Tahoma" panose="020B0604030504040204" pitchFamily="34" charset="0"/>
                          <a:cs typeface="Tahoma" panose="020B0604030504040204" pitchFamily="34" charset="0"/>
                        </a:rPr>
                        <a:t>Sipe</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a:t>
                      </a:r>
                      <a:r>
                        <a:rPr lang="es-BO" sz="2000" b="0" i="0" u="none" strike="noStrike" dirty="0" err="1" smtClean="0">
                          <a:solidFill>
                            <a:srgbClr val="000000"/>
                          </a:solidFill>
                          <a:effectLst/>
                          <a:latin typeface="+mn-lt"/>
                          <a:ea typeface="Tahoma" panose="020B0604030504040204" pitchFamily="34" charset="0"/>
                          <a:cs typeface="Tahoma" panose="020B0604030504040204" pitchFamily="34" charset="0"/>
                        </a:rPr>
                        <a:t>Cbba</a:t>
                      </a:r>
                      <a:r>
                        <a:rPr lang="es-BO" sz="2000" b="0" i="0" u="none" strike="noStrike" dirty="0" smtClean="0">
                          <a:solidFill>
                            <a:srgbClr val="000000"/>
                          </a:solidFill>
                          <a:effectLst/>
                          <a:latin typeface="+mn-lt"/>
                          <a:ea typeface="Tahoma" panose="020B0604030504040204" pitchFamily="34" charset="0"/>
                          <a:cs typeface="Tahoma" panose="020B0604030504040204" pitchFamily="34" charset="0"/>
                        </a:rPr>
                        <a:t>.</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a:r>
                      <a:br>
                        <a:rPr lang="es-BO" sz="2000" b="0" i="0" u="none" strike="noStrike" dirty="0">
                          <a:solidFill>
                            <a:srgbClr val="000000"/>
                          </a:solidFill>
                          <a:effectLst/>
                          <a:latin typeface="+mn-lt"/>
                          <a:ea typeface="Tahoma" panose="020B0604030504040204" pitchFamily="34" charset="0"/>
                          <a:cs typeface="Tahoma" panose="020B0604030504040204" pitchFamily="34" charset="0"/>
                        </a:rPr>
                      </a:br>
                      <a:r>
                        <a:rPr lang="es-BO" sz="2000" b="1" i="0" u="none" strike="noStrike" dirty="0">
                          <a:solidFill>
                            <a:srgbClr val="000000"/>
                          </a:solidFill>
                          <a:effectLst/>
                          <a:latin typeface="+mn-lt"/>
                          <a:ea typeface="Tahoma" panose="020B0604030504040204" pitchFamily="34" charset="0"/>
                          <a:cs typeface="Tahoma" panose="020B0604030504040204" pitchFamily="34" charset="0"/>
                        </a:rPr>
                        <a:t>2.</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Curso: Ley </a:t>
                      </a:r>
                      <a:r>
                        <a:rPr lang="es-BO" sz="2000" b="0" i="0" u="none" strike="noStrike" dirty="0" smtClean="0">
                          <a:solidFill>
                            <a:srgbClr val="000000"/>
                          </a:solidFill>
                          <a:effectLst/>
                          <a:latin typeface="+mn-lt"/>
                          <a:ea typeface="Tahoma" panose="020B0604030504040204" pitchFamily="34" charset="0"/>
                          <a:cs typeface="Tahoma" panose="020B0604030504040204" pitchFamily="34" charset="0"/>
                        </a:rPr>
                        <a:t>N° 2878</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 registros colectivos… 11-12 marzo Trinidad, BENI.</a:t>
                      </a:r>
                    </a:p>
                    <a:p>
                      <a:pPr marL="0" indent="0" algn="l" fontAlgn="b">
                        <a:buNone/>
                      </a:pPr>
                      <a:endParaRPr lang="es-BO" sz="20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2000" b="0" i="0" u="none" strike="noStrike" dirty="0">
                          <a:solidFill>
                            <a:srgbClr val="000000"/>
                          </a:solidFill>
                          <a:effectLst/>
                          <a:latin typeface="+mn-lt"/>
                          <a:ea typeface="Tahoma" panose="020B0604030504040204" pitchFamily="34" charset="0"/>
                          <a:cs typeface="Tahoma" panose="020B0604030504040204" pitchFamily="34" charset="0"/>
                        </a:rPr>
                        <a:t>100%</a:t>
                      </a:r>
                    </a:p>
                    <a:p>
                      <a:pPr algn="ctr" fontAlgn="b"/>
                      <a:endParaRPr lang="es-BO" sz="20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1959143"/>
                  </a:ext>
                </a:extLst>
              </a:tr>
              <a:tr h="1287975">
                <a:tc vMerge="1">
                  <a:txBody>
                    <a:bodyPr/>
                    <a:lstStyle/>
                    <a:p>
                      <a:endParaRPr lang="es-BO"/>
                    </a:p>
                  </a:txBody>
                  <a:tcPr>
                    <a:lnT w="6350" cap="flat" cmpd="sng" algn="ctr">
                      <a:solidFill>
                        <a:srgbClr val="000000"/>
                      </a:solidFill>
                      <a:prstDash val="solid"/>
                      <a:round/>
                      <a:headEnd type="none" w="med" len="med"/>
                      <a:tailEnd type="none" w="med" len="med"/>
                    </a:lnT>
                  </a:tcPr>
                </a:tc>
                <a:tc>
                  <a:txBody>
                    <a:bodyPr/>
                    <a:lstStyle/>
                    <a:p>
                      <a:pPr algn="ctr" fontAlgn="ctr"/>
                      <a:endParaRPr lang="es-BO" sz="1800" b="1" i="0" u="none" strike="noStrike" dirty="0">
                        <a:solidFill>
                          <a:srgbClr val="463FD3"/>
                        </a:solidFill>
                        <a:effectLst/>
                        <a:latin typeface="+mn-lt"/>
                        <a:ea typeface="Tahoma" panose="020B0604030504040204" pitchFamily="34" charset="0"/>
                        <a:cs typeface="Tahoma" panose="020B0604030504040204" pitchFamily="34" charset="0"/>
                      </a:endParaRPr>
                    </a:p>
                    <a:p>
                      <a:pPr algn="ctr" fontAlgn="ctr"/>
                      <a:r>
                        <a:rPr lang="es-BO" sz="1800" b="1" i="0" u="none" strike="noStrike" dirty="0" err="1">
                          <a:solidFill>
                            <a:srgbClr val="00008E"/>
                          </a:solidFill>
                          <a:effectLst/>
                          <a:latin typeface="+mn-lt"/>
                          <a:ea typeface="Tahoma" panose="020B0604030504040204" pitchFamily="34" charset="0"/>
                          <a:cs typeface="Tahoma" panose="020B0604030504040204" pitchFamily="34" charset="0"/>
                        </a:rPr>
                        <a:t>A2</a:t>
                      </a:r>
                      <a:endParaRPr lang="es-BO" sz="1800" b="1" i="0" u="none" strike="noStrike" dirty="0">
                        <a:solidFill>
                          <a:srgbClr val="00008E"/>
                        </a:solidFill>
                        <a:effectLst/>
                        <a:latin typeface="+mn-lt"/>
                        <a:ea typeface="Tahoma" panose="020B0604030504040204" pitchFamily="34" charset="0"/>
                        <a:cs typeface="Tahoma" panose="020B0604030504040204" pitchFamily="34" charset="0"/>
                      </a:endParaRPr>
                    </a:p>
                    <a:p>
                      <a:pPr algn="ctr" fontAlgn="ctr"/>
                      <a:endParaRPr lang="es-BO" sz="1800" b="0"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ctr"/>
                      <a:r>
                        <a:rPr lang="es-BO" sz="1800" b="0" i="0" u="none" strike="noStrike" dirty="0">
                          <a:solidFill>
                            <a:srgbClr val="000000"/>
                          </a:solidFill>
                          <a:effectLst/>
                          <a:latin typeface="+mn-lt"/>
                          <a:ea typeface="Tahoma" panose="020B0604030504040204" pitchFamily="34" charset="0"/>
                          <a:cs typeface="Tahoma" panose="020B0604030504040204" pitchFamily="34" charset="0"/>
                        </a:rPr>
                        <a:t>1 Capacitación realizada.</a:t>
                      </a:r>
                    </a:p>
                    <a:p>
                      <a:pPr algn="ctr" fontAlgn="ctr"/>
                      <a:endParaRPr lang="es-BO" sz="18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0" marR="0" marT="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2000" b="1" i="0" u="none" strike="noStrike" dirty="0">
                        <a:solidFill>
                          <a:srgbClr val="000000"/>
                        </a:solidFill>
                        <a:effectLst/>
                        <a:latin typeface="+mn-lt"/>
                        <a:ea typeface="Tahoma" panose="020B0604030504040204" pitchFamily="34" charset="0"/>
                        <a:cs typeface="Tahoma" panose="020B0604030504040204" pitchFamily="34" charset="0"/>
                      </a:endParaRPr>
                    </a:p>
                    <a:p>
                      <a:pPr algn="l" fontAlgn="t"/>
                      <a:r>
                        <a:rPr lang="es-ES" sz="2000" b="1" i="0" u="none" strike="noStrike" dirty="0">
                          <a:solidFill>
                            <a:srgbClr val="000000"/>
                          </a:solidFill>
                          <a:effectLst/>
                          <a:latin typeface="+mn-lt"/>
                          <a:ea typeface="Tahoma" panose="020B0604030504040204" pitchFamily="34" charset="0"/>
                          <a:cs typeface="Tahoma" panose="020B0604030504040204" pitchFamily="34" charset="0"/>
                        </a:rPr>
                        <a:t>1.</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Capacitación en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Choquenayra</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a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SEDERIs</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La paz, Oruro, Chuquisaca, Potosí. en la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currícula</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de escuelas departamentales de riego técnico auxiliar.</a:t>
                      </a:r>
                    </a:p>
                    <a:p>
                      <a:pPr algn="l" fontAlgn="t"/>
                      <a:r>
                        <a:rPr lang="es-ES" sz="2000" b="1" i="0" u="none" strike="noStrike" dirty="0">
                          <a:solidFill>
                            <a:srgbClr val="000000"/>
                          </a:solidFill>
                          <a:effectLst/>
                          <a:latin typeface="+mn-lt"/>
                          <a:ea typeface="Tahoma" panose="020B0604030504040204" pitchFamily="34" charset="0"/>
                          <a:cs typeface="Tahoma" panose="020B0604030504040204" pitchFamily="34" charset="0"/>
                        </a:rPr>
                        <a:t>2.</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Taller realizado en SEDERI Beni, sobre Reglamento de </a:t>
                      </a:r>
                      <a:r>
                        <a:rPr lang="es-ES" sz="2000" b="0" i="0" u="none" strike="noStrike" dirty="0" err="1">
                          <a:solidFill>
                            <a:srgbClr val="000000"/>
                          </a:solidFill>
                          <a:effectLst/>
                          <a:latin typeface="+mn-lt"/>
                          <a:ea typeface="Tahoma" panose="020B0604030504040204" pitchFamily="34" charset="0"/>
                          <a:cs typeface="Tahoma" panose="020B0604030504040204" pitchFamily="34" charset="0"/>
                        </a:rPr>
                        <a:t>Preinversión</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Ley </a:t>
                      </a:r>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N° 2878</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 registros colectivos. </a:t>
                      </a:r>
                    </a:p>
                    <a:p>
                      <a:pPr algn="l" fontAlgn="t"/>
                      <a:endParaRPr lang="es-BO" sz="2000" dirty="0">
                        <a:latin typeface="+mn-lt"/>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ES" sz="2000" dirty="0">
                        <a:latin typeface="+mn-lt"/>
                      </a:endParaRPr>
                    </a:p>
                    <a:p>
                      <a:pPr algn="ctr" fontAlgn="t"/>
                      <a:endParaRPr lang="es-ES" sz="2000" dirty="0">
                        <a:latin typeface="+mn-lt"/>
                      </a:endParaRPr>
                    </a:p>
                    <a:p>
                      <a:pPr algn="ctr" fontAlgn="t"/>
                      <a:r>
                        <a:rPr lang="es-ES" sz="2000" dirty="0">
                          <a:latin typeface="+mn-lt"/>
                        </a:rPr>
                        <a:t>100%</a:t>
                      </a:r>
                      <a:endParaRPr lang="es-BO" sz="2000" dirty="0">
                        <a:latin typeface="+mn-lt"/>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6982997"/>
                  </a:ext>
                </a:extLst>
              </a:tr>
            </a:tbl>
          </a:graphicData>
        </a:graphic>
      </p:graphicFrame>
      <p:pic>
        <p:nvPicPr>
          <p:cNvPr id="5" name="Imagen 4">
            <a:extLst>
              <a:ext uri="{FF2B5EF4-FFF2-40B4-BE49-F238E27FC236}">
                <a16:creationId xmlns="" xmlns:a16="http://schemas.microsoft.com/office/drawing/2014/main" id="{B2C93218-1547-45BD-81C0-AFC11F714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6" name="Imagen 5">
            <a:extLst>
              <a:ext uri="{FF2B5EF4-FFF2-40B4-BE49-F238E27FC236}">
                <a16:creationId xmlns="" xmlns:a16="http://schemas.microsoft.com/office/drawing/2014/main" id="{431FAC29-0CF9-40AA-A42F-BCFE4E712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4398" y="120493"/>
            <a:ext cx="641350" cy="723900"/>
          </a:xfrm>
          <a:prstGeom prst="rect">
            <a:avLst/>
          </a:prstGeom>
          <a:noFill/>
          <a:ln>
            <a:noFill/>
          </a:ln>
        </p:spPr>
      </p:pic>
      <p:pic>
        <p:nvPicPr>
          <p:cNvPr id="7" name="Imagen 6">
            <a:extLst>
              <a:ext uri="{FF2B5EF4-FFF2-40B4-BE49-F238E27FC236}">
                <a16:creationId xmlns="" xmlns:a16="http://schemas.microsoft.com/office/drawing/2014/main" id="{5D2ED207-F2EE-4301-AE9E-3D259BE13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5" y="78674"/>
            <a:ext cx="3671320" cy="809778"/>
          </a:xfrm>
          <a:prstGeom prst="rect">
            <a:avLst/>
          </a:prstGeom>
        </p:spPr>
      </p:pic>
      <p:sp>
        <p:nvSpPr>
          <p:cNvPr id="14" name="CuadroTexto 13">
            <a:extLst>
              <a:ext uri="{FF2B5EF4-FFF2-40B4-BE49-F238E27FC236}">
                <a16:creationId xmlns="" xmlns:a16="http://schemas.microsoft.com/office/drawing/2014/main" id="{E217B789-1FE3-4BC0-9CCE-3E8091DC4C14}"/>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spTree>
    <p:extLst>
      <p:ext uri="{BB962C8B-B14F-4D97-AF65-F5344CB8AC3E}">
        <p14:creationId xmlns:p14="http://schemas.microsoft.com/office/powerpoint/2010/main" val="325209171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E888F537-FE9A-499A-8FE2-F35E877FF7C6}"/>
              </a:ext>
            </a:extLst>
          </p:cNvPr>
          <p:cNvGraphicFramePr>
            <a:graphicFrameLocks noGrp="1"/>
          </p:cNvGraphicFramePr>
          <p:nvPr>
            <p:extLst>
              <p:ext uri="{D42A27DB-BD31-4B8C-83A1-F6EECF244321}">
                <p14:modId xmlns:p14="http://schemas.microsoft.com/office/powerpoint/2010/main" val="2847677839"/>
              </p:ext>
            </p:extLst>
          </p:nvPr>
        </p:nvGraphicFramePr>
        <p:xfrm>
          <a:off x="235167" y="1353587"/>
          <a:ext cx="11721666" cy="4373908"/>
        </p:xfrm>
        <a:graphic>
          <a:graphicData uri="http://schemas.openxmlformats.org/drawingml/2006/table">
            <a:tbl>
              <a:tblPr/>
              <a:tblGrid>
                <a:gridCol w="2216610">
                  <a:extLst>
                    <a:ext uri="{9D8B030D-6E8A-4147-A177-3AD203B41FA5}">
                      <a16:colId xmlns="" xmlns:a16="http://schemas.microsoft.com/office/drawing/2014/main" val="2595901740"/>
                    </a:ext>
                  </a:extLst>
                </a:gridCol>
                <a:gridCol w="1339967">
                  <a:extLst>
                    <a:ext uri="{9D8B030D-6E8A-4147-A177-3AD203B41FA5}">
                      <a16:colId xmlns="" xmlns:a16="http://schemas.microsoft.com/office/drawing/2014/main" val="3677444281"/>
                    </a:ext>
                  </a:extLst>
                </a:gridCol>
                <a:gridCol w="7200800">
                  <a:extLst>
                    <a:ext uri="{9D8B030D-6E8A-4147-A177-3AD203B41FA5}">
                      <a16:colId xmlns="" xmlns:a16="http://schemas.microsoft.com/office/drawing/2014/main" val="101098743"/>
                    </a:ext>
                  </a:extLst>
                </a:gridCol>
                <a:gridCol w="964289">
                  <a:extLst>
                    <a:ext uri="{9D8B030D-6E8A-4147-A177-3AD203B41FA5}">
                      <a16:colId xmlns="" xmlns:a16="http://schemas.microsoft.com/office/drawing/2014/main" val="4248349275"/>
                    </a:ext>
                  </a:extLst>
                </a:gridCol>
              </a:tblGrid>
              <a:tr h="26924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ES" sz="1400" b="1" i="0" u="none" strike="noStrike" dirty="0">
                          <a:solidFill>
                            <a:srgbClr val="FFFFFF"/>
                          </a:solidFill>
                          <a:effectLst/>
                          <a:latin typeface="Arial" panose="020B0604020202020204" pitchFamily="34" charset="0"/>
                          <a:cs typeface="Arial" panose="020B0604020202020204" pitchFamily="34" charset="0"/>
                        </a:rPr>
                        <a:t>INDICADOR</a:t>
                      </a:r>
                      <a:endParaRPr lang="es-BO" sz="14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p>
                      <a:pPr algn="ctr" fontAlgn="ctr"/>
                      <a:endParaRPr lang="es-BO" sz="14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920016477"/>
                  </a:ext>
                </a:extLst>
              </a:tr>
              <a:tr h="53849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3090952227"/>
                  </a:ext>
                </a:extLst>
              </a:tr>
              <a:tr h="464489">
                <a:tc rowSpan="2">
                  <a:txBody>
                    <a:bodyPr/>
                    <a:lstStyle/>
                    <a:p>
                      <a:pPr algn="just" fontAlgn="b"/>
                      <a:r>
                        <a:rPr lang="es-ES" sz="1800" b="1" i="0" u="none" strike="noStrike" dirty="0" err="1">
                          <a:solidFill>
                            <a:srgbClr val="00008E"/>
                          </a:solidFill>
                          <a:effectLst/>
                          <a:latin typeface="+mn-lt"/>
                          <a:ea typeface="Tahoma" panose="020B0604030504040204" pitchFamily="34" charset="0"/>
                          <a:cs typeface="Tahoma" panose="020B0604030504040204" pitchFamily="34" charset="0"/>
                        </a:rPr>
                        <a:t>OP3</a:t>
                      </a:r>
                      <a:r>
                        <a:rPr lang="es-ES" sz="1600" b="0" i="0" u="none" strike="noStrike" dirty="0">
                          <a:solidFill>
                            <a:srgbClr val="000000"/>
                          </a:solidFill>
                          <a:effectLst/>
                          <a:latin typeface="+mn-lt"/>
                          <a:ea typeface="Tahoma" panose="020B0604030504040204" pitchFamily="34" charset="0"/>
                          <a:cs typeface="Tahoma" panose="020B0604030504040204" pitchFamily="34" charset="0"/>
                        </a:rPr>
                        <a:t> </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Consolidar a la </a:t>
                      </a:r>
                      <a:r>
                        <a:rPr lang="es-ES" sz="1700" b="0" i="0" u="none" strike="noStrike" dirty="0" err="1">
                          <a:solidFill>
                            <a:srgbClr val="000000"/>
                          </a:solidFill>
                          <a:effectLst/>
                          <a:latin typeface="+mn-lt"/>
                          <a:ea typeface="Tahoma" panose="020B0604030504040204" pitchFamily="34" charset="0"/>
                          <a:cs typeface="Tahoma" panose="020B0604030504040204" pitchFamily="34" charset="0"/>
                        </a:rPr>
                        <a:t>ENR</a:t>
                      </a:r>
                      <a:r>
                        <a:rPr lang="es-ES" sz="1700" b="0" i="0" u="none" strike="noStrike" dirty="0">
                          <a:solidFill>
                            <a:srgbClr val="000000"/>
                          </a:solidFill>
                          <a:effectLst/>
                          <a:latin typeface="+mn-lt"/>
                          <a:ea typeface="Tahoma" panose="020B0604030504040204" pitchFamily="34" charset="0"/>
                          <a:cs typeface="Tahoma" panose="020B0604030504040204" pitchFamily="34" charset="0"/>
                        </a:rPr>
                        <a:t> como principal referente en procesos de capacitación en Gestión de Recursos Hídricos y Proyectos de Riego, entre los actores sociales, organizaciones y población beneficiaria en general, como base de su sostenibilidad institucional.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BO" sz="1800" b="1" i="0" u="none" strike="noStrike" dirty="0" smtClean="0">
                        <a:solidFill>
                          <a:srgbClr val="00008E"/>
                        </a:solidFill>
                        <a:effectLst/>
                        <a:latin typeface="+mn-lt"/>
                        <a:ea typeface="Tahoma" panose="020B0604030504040204" pitchFamily="34" charset="0"/>
                        <a:cs typeface="Tahoma" panose="020B0604030504040204" pitchFamily="34" charset="0"/>
                      </a:endParaRPr>
                    </a:p>
                    <a:p>
                      <a:pPr algn="ctr" fontAlgn="ctr"/>
                      <a:r>
                        <a:rPr lang="es-BO" sz="1800" b="1" i="0" u="none" strike="noStrike" dirty="0" smtClean="0">
                          <a:solidFill>
                            <a:srgbClr val="00008E"/>
                          </a:solidFill>
                          <a:effectLst/>
                          <a:latin typeface="+mn-lt"/>
                          <a:ea typeface="Tahoma" panose="020B0604030504040204" pitchFamily="34" charset="0"/>
                          <a:cs typeface="Tahoma" panose="020B0604030504040204" pitchFamily="34" charset="0"/>
                        </a:rPr>
                        <a:t>A1</a:t>
                      </a:r>
                      <a:endParaRPr lang="es-BO" sz="1800" b="1" i="0" u="none" strike="noStrike" dirty="0">
                        <a:solidFill>
                          <a:srgbClr val="00008E"/>
                        </a:solidFill>
                        <a:effectLst/>
                        <a:latin typeface="+mn-lt"/>
                        <a:ea typeface="Tahoma" panose="020B0604030504040204" pitchFamily="34" charset="0"/>
                        <a:cs typeface="Tahoma" panose="020B0604030504040204" pitchFamily="34" charset="0"/>
                      </a:endParaRPr>
                    </a:p>
                    <a:p>
                      <a:pPr algn="ctr" fontAlgn="ctr"/>
                      <a:r>
                        <a:rPr lang="es-BO" sz="1800" b="0" i="0" u="none" strike="noStrike" dirty="0">
                          <a:solidFill>
                            <a:srgbClr val="000000"/>
                          </a:solidFill>
                          <a:effectLst/>
                          <a:latin typeface="+mn-lt"/>
                          <a:ea typeface="Tahoma" panose="020B0604030504040204" pitchFamily="34" charset="0"/>
                          <a:cs typeface="Tahoma" panose="020B0604030504040204" pitchFamily="34" charset="0"/>
                        </a:rPr>
                        <a:t>1 Documento </a:t>
                      </a:r>
                      <a:r>
                        <a:rPr lang="es-BO" sz="1800" b="0" i="0" u="none" strike="noStrike" dirty="0" smtClean="0">
                          <a:solidFill>
                            <a:srgbClr val="000000"/>
                          </a:solidFill>
                          <a:effectLst/>
                          <a:latin typeface="+mn-lt"/>
                          <a:ea typeface="Tahoma" panose="020B0604030504040204" pitchFamily="34" charset="0"/>
                          <a:cs typeface="Tahoma" panose="020B0604030504040204" pitchFamily="34" charset="0"/>
                        </a:rPr>
                        <a:t>generado</a:t>
                      </a:r>
                    </a:p>
                    <a:p>
                      <a:pPr algn="ctr" fontAlgn="ctr"/>
                      <a:endParaRPr lang="es-BO" sz="18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l"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l" fontAlgn="t"/>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Memoria </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Institucional </a:t>
                      </a:r>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elaborada.</a:t>
                      </a:r>
                      <a:endParaRPr lang="es-ES" sz="2000" b="0" i="0" u="none" strike="noStrike" dirty="0">
                        <a:solidFill>
                          <a:srgbClr val="000000"/>
                        </a:solidFill>
                        <a:effectLst/>
                        <a:latin typeface="+mn-lt"/>
                        <a:ea typeface="Tahoma" panose="020B0604030504040204" pitchFamily="34" charset="0"/>
                        <a:cs typeface="Tahoma" panose="020B060403050404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ctr" fontAlgn="t"/>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100</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7315403"/>
                  </a:ext>
                </a:extLst>
              </a:tr>
              <a:tr h="1310640">
                <a:tc vMerge="1">
                  <a:txBody>
                    <a:bodyPr/>
                    <a:lstStyle/>
                    <a:p>
                      <a:endParaRPr lang="es-BO"/>
                    </a:p>
                  </a:txBody>
                  <a:tcPr/>
                </a:tc>
                <a:tc>
                  <a:txBody>
                    <a:bodyPr/>
                    <a:lstStyle/>
                    <a:p>
                      <a:pPr algn="ctr"/>
                      <a:r>
                        <a:rPr lang="es-ES" sz="1800" b="1" dirty="0" err="1">
                          <a:solidFill>
                            <a:srgbClr val="00008E"/>
                          </a:solidFill>
                        </a:rPr>
                        <a:t>A2</a:t>
                      </a:r>
                      <a:endParaRPr lang="es-ES" sz="1800" b="1" dirty="0">
                        <a:solidFill>
                          <a:srgbClr val="00008E"/>
                        </a:solidFill>
                      </a:endParaRPr>
                    </a:p>
                    <a:p>
                      <a:r>
                        <a:rPr lang="es-ES" sz="1800" dirty="0"/>
                        <a:t>Difusiones de cuñas radiales y notas de prensa en medios de comunicación.</a:t>
                      </a:r>
                      <a:endParaRPr lang="es-BO" sz="1800" dirty="0"/>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marL="0" marR="0" lvl="0" indent="0" algn="l" defTabSz="685800" rtl="0" eaLnBrk="1" fontAlgn="t" latinLnBrk="0" hangingPunct="1">
                        <a:lnSpc>
                          <a:spcPct val="100000"/>
                        </a:lnSpc>
                        <a:spcBef>
                          <a:spcPts val="0"/>
                        </a:spcBef>
                        <a:spcAft>
                          <a:spcPts val="0"/>
                        </a:spcAft>
                        <a:buClrTx/>
                        <a:buSzTx/>
                        <a:buFontTx/>
                        <a:buNone/>
                        <a:tabLst/>
                        <a:defRPr/>
                      </a:pPr>
                      <a:r>
                        <a:rPr lang="es-ES" sz="2000" b="1" i="0" u="none" strike="noStrike" dirty="0" smtClean="0">
                          <a:solidFill>
                            <a:srgbClr val="000000"/>
                          </a:solidFill>
                          <a:effectLst/>
                          <a:latin typeface="+mn-lt"/>
                          <a:ea typeface="Tahoma" panose="020B0604030504040204" pitchFamily="34" charset="0"/>
                          <a:cs typeface="Tahoma" panose="020B0604030504040204" pitchFamily="34" charset="0"/>
                        </a:rPr>
                        <a:t>1</a:t>
                      </a:r>
                      <a:r>
                        <a:rPr lang="es-ES" sz="2000" b="1" i="0" u="none" strike="noStrike" dirty="0">
                          <a:solidFill>
                            <a:srgbClr val="000000"/>
                          </a:solidFill>
                          <a:effectLst/>
                          <a:latin typeface="+mn-lt"/>
                          <a:ea typeface="Tahoma" panose="020B0604030504040204" pitchFamily="34" charset="0"/>
                          <a:cs typeface="Tahoma" panose="020B0604030504040204" pitchFamily="34" charset="0"/>
                        </a:rPr>
                        <a:t>.  </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Debilidades en las Organizacionales en sistemas de riego </a:t>
                      </a:r>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"Entrevista </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en la Radio Illimani programa caminando por Bolivia".                                                           </a:t>
                      </a:r>
                      <a:br>
                        <a:rPr lang="es-ES" sz="2000" b="0" i="0" u="none" strike="noStrike" dirty="0">
                          <a:solidFill>
                            <a:srgbClr val="000000"/>
                          </a:solidFill>
                          <a:effectLst/>
                          <a:latin typeface="+mn-lt"/>
                          <a:ea typeface="Tahoma" panose="020B0604030504040204" pitchFamily="34" charset="0"/>
                          <a:cs typeface="Tahoma" panose="020B0604030504040204" pitchFamily="34" charset="0"/>
                        </a:rPr>
                      </a:br>
                      <a:r>
                        <a:rPr lang="es-ES" sz="2000" b="1" i="0" u="none" strike="noStrike" dirty="0">
                          <a:solidFill>
                            <a:srgbClr val="000000"/>
                          </a:solidFill>
                          <a:effectLst/>
                          <a:latin typeface="+mn-lt"/>
                          <a:ea typeface="Tahoma" panose="020B0604030504040204" pitchFamily="34" charset="0"/>
                          <a:cs typeface="Tahoma" panose="020B0604030504040204" pitchFamily="34" charset="0"/>
                        </a:rPr>
                        <a:t>2. </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O&amp;M sistemas de riego " entrevista en Radio San Gabriel programa Radio Entrevista"</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endParaRPr lang="es-ES" sz="2000" b="0" i="0" u="none" strike="noStrike" dirty="0">
                        <a:solidFill>
                          <a:srgbClr val="000000"/>
                        </a:solidFill>
                        <a:effectLst/>
                        <a:latin typeface="+mn-lt"/>
                        <a:ea typeface="Tahoma" panose="020B0604030504040204" pitchFamily="34" charset="0"/>
                        <a:cs typeface="Tahoma" panose="020B0604030504040204" pitchFamily="34" charset="0"/>
                      </a:endParaRPr>
                    </a:p>
                    <a:p>
                      <a:pPr marL="0" marR="0" lvl="0" indent="0" algn="ctr" defTabSz="685800" rtl="0" eaLnBrk="1" fontAlgn="t" latinLnBrk="0" hangingPunct="1">
                        <a:lnSpc>
                          <a:spcPct val="100000"/>
                        </a:lnSpc>
                        <a:spcBef>
                          <a:spcPts val="0"/>
                        </a:spcBef>
                        <a:spcAft>
                          <a:spcPts val="0"/>
                        </a:spcAft>
                        <a:buClrTx/>
                        <a:buSzTx/>
                        <a:buFontTx/>
                        <a:buNone/>
                        <a:tabLst/>
                        <a:defRPr/>
                      </a:pPr>
                      <a:r>
                        <a:rPr lang="es-ES" sz="2000" b="0" i="0" u="none" strike="noStrike" dirty="0">
                          <a:solidFill>
                            <a:srgbClr val="000000"/>
                          </a:solidFill>
                          <a:effectLst/>
                          <a:latin typeface="+mn-lt"/>
                          <a:ea typeface="Tahoma" panose="020B0604030504040204" pitchFamily="34" charset="0"/>
                          <a:cs typeface="Tahoma" panose="020B0604030504040204" pitchFamily="34" charset="0"/>
                        </a:rPr>
                        <a:t>100%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3903773"/>
                  </a:ext>
                </a:extLst>
              </a:tr>
            </a:tbl>
          </a:graphicData>
        </a:graphic>
      </p:graphicFrame>
      <p:pic>
        <p:nvPicPr>
          <p:cNvPr id="5" name="Imagen 4">
            <a:extLst>
              <a:ext uri="{FF2B5EF4-FFF2-40B4-BE49-F238E27FC236}">
                <a16:creationId xmlns="" xmlns:a16="http://schemas.microsoft.com/office/drawing/2014/main" id="{B2C93218-1547-45BD-81C0-AFC11F714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6" name="Imagen 5">
            <a:extLst>
              <a:ext uri="{FF2B5EF4-FFF2-40B4-BE49-F238E27FC236}">
                <a16:creationId xmlns="" xmlns:a16="http://schemas.microsoft.com/office/drawing/2014/main" id="{431FAC29-0CF9-40AA-A42F-BCFE4E712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4398" y="120493"/>
            <a:ext cx="641350" cy="723900"/>
          </a:xfrm>
          <a:prstGeom prst="rect">
            <a:avLst/>
          </a:prstGeom>
          <a:noFill/>
          <a:ln>
            <a:noFill/>
          </a:ln>
        </p:spPr>
      </p:pic>
      <p:pic>
        <p:nvPicPr>
          <p:cNvPr id="7" name="Imagen 6">
            <a:extLst>
              <a:ext uri="{FF2B5EF4-FFF2-40B4-BE49-F238E27FC236}">
                <a16:creationId xmlns="" xmlns:a16="http://schemas.microsoft.com/office/drawing/2014/main" id="{5D2ED207-F2EE-4301-AE9E-3D259BE13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5" y="78674"/>
            <a:ext cx="3671320" cy="809778"/>
          </a:xfrm>
          <a:prstGeom prst="rect">
            <a:avLst/>
          </a:prstGeom>
        </p:spPr>
      </p:pic>
      <p:sp>
        <p:nvSpPr>
          <p:cNvPr id="14" name="CuadroTexto 13">
            <a:extLst>
              <a:ext uri="{FF2B5EF4-FFF2-40B4-BE49-F238E27FC236}">
                <a16:creationId xmlns="" xmlns:a16="http://schemas.microsoft.com/office/drawing/2014/main" id="{E217B789-1FE3-4BC0-9CCE-3E8091DC4C14}"/>
              </a:ext>
            </a:extLst>
          </p:cNvPr>
          <p:cNvSpPr txBox="1"/>
          <p:nvPr/>
        </p:nvSpPr>
        <p:spPr>
          <a:xfrm>
            <a:off x="3636213" y="2902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spTree>
    <p:extLst>
      <p:ext uri="{BB962C8B-B14F-4D97-AF65-F5344CB8AC3E}">
        <p14:creationId xmlns:p14="http://schemas.microsoft.com/office/powerpoint/2010/main" val="253704995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E888F537-FE9A-499A-8FE2-F35E877FF7C6}"/>
              </a:ext>
            </a:extLst>
          </p:cNvPr>
          <p:cNvGraphicFramePr>
            <a:graphicFrameLocks noGrp="1"/>
          </p:cNvGraphicFramePr>
          <p:nvPr>
            <p:extLst>
              <p:ext uri="{D42A27DB-BD31-4B8C-83A1-F6EECF244321}">
                <p14:modId xmlns:p14="http://schemas.microsoft.com/office/powerpoint/2010/main" val="2581556085"/>
              </p:ext>
            </p:extLst>
          </p:nvPr>
        </p:nvGraphicFramePr>
        <p:xfrm>
          <a:off x="235167" y="1374208"/>
          <a:ext cx="11721666" cy="5013988"/>
        </p:xfrm>
        <a:graphic>
          <a:graphicData uri="http://schemas.openxmlformats.org/drawingml/2006/table">
            <a:tbl>
              <a:tblPr/>
              <a:tblGrid>
                <a:gridCol w="2216610">
                  <a:extLst>
                    <a:ext uri="{9D8B030D-6E8A-4147-A177-3AD203B41FA5}">
                      <a16:colId xmlns="" xmlns:a16="http://schemas.microsoft.com/office/drawing/2014/main" val="2595901740"/>
                    </a:ext>
                  </a:extLst>
                </a:gridCol>
                <a:gridCol w="1224136">
                  <a:extLst>
                    <a:ext uri="{9D8B030D-6E8A-4147-A177-3AD203B41FA5}">
                      <a16:colId xmlns="" xmlns:a16="http://schemas.microsoft.com/office/drawing/2014/main" val="3677444281"/>
                    </a:ext>
                  </a:extLst>
                </a:gridCol>
                <a:gridCol w="7316631">
                  <a:extLst>
                    <a:ext uri="{9D8B030D-6E8A-4147-A177-3AD203B41FA5}">
                      <a16:colId xmlns="" xmlns:a16="http://schemas.microsoft.com/office/drawing/2014/main" val="101098743"/>
                    </a:ext>
                  </a:extLst>
                </a:gridCol>
                <a:gridCol w="964289">
                  <a:extLst>
                    <a:ext uri="{9D8B030D-6E8A-4147-A177-3AD203B41FA5}">
                      <a16:colId xmlns="" xmlns:a16="http://schemas.microsoft.com/office/drawing/2014/main" val="4248349275"/>
                    </a:ext>
                  </a:extLst>
                </a:gridCol>
              </a:tblGrid>
              <a:tr h="26924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ES" sz="1400" b="1" i="0" u="none" strike="noStrike" dirty="0">
                          <a:solidFill>
                            <a:srgbClr val="FFFFFF"/>
                          </a:solidFill>
                          <a:effectLst/>
                          <a:latin typeface="Arial" panose="020B0604020202020204" pitchFamily="34" charset="0"/>
                          <a:cs typeface="Arial" panose="020B0604020202020204" pitchFamily="34" charset="0"/>
                        </a:rPr>
                        <a:t>INDICADOR</a:t>
                      </a:r>
                      <a:endParaRPr lang="es-BO" sz="14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920016477"/>
                  </a:ext>
                </a:extLst>
              </a:tr>
              <a:tr h="538499">
                <a:tc>
                  <a:txBody>
                    <a:bodyPr/>
                    <a:lstStyle/>
                    <a:p>
                      <a:pPr algn="ctr" fontAlgn="ctr"/>
                      <a:r>
                        <a:rPr lang="es-BO" sz="1400" b="1" i="0" u="none" strike="noStrike" dirty="0">
                          <a:solidFill>
                            <a:srgbClr val="FFFFFF"/>
                          </a:solidFill>
                          <a:effectLst/>
                          <a:latin typeface="Arial" panose="020B0604020202020204" pitchFamily="34" charset="0"/>
                          <a:cs typeface="Arial" panose="020B060402020202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3090952227"/>
                  </a:ext>
                </a:extLst>
              </a:tr>
              <a:tr h="1005841">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800" b="1" i="0" u="none" strike="noStrike" dirty="0" err="1">
                          <a:solidFill>
                            <a:srgbClr val="00008E"/>
                          </a:solidFill>
                          <a:effectLst/>
                          <a:latin typeface="+mn-lt"/>
                          <a:ea typeface="Tahoma" panose="020B0604030504040204" pitchFamily="34" charset="0"/>
                          <a:cs typeface="Tahoma" panose="020B0604030504040204" pitchFamily="34" charset="0"/>
                        </a:rPr>
                        <a:t>OP3</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Consolidar a la </a:t>
                      </a:r>
                      <a:r>
                        <a:rPr lang="es-ES" sz="1800" b="0" i="0" u="none" strike="noStrike" dirty="0" err="1">
                          <a:solidFill>
                            <a:srgbClr val="000000"/>
                          </a:solidFill>
                          <a:effectLst/>
                          <a:latin typeface="+mn-lt"/>
                          <a:ea typeface="Tahoma" panose="020B0604030504040204" pitchFamily="34" charset="0"/>
                          <a:cs typeface="Tahoma" panose="020B0604030504040204" pitchFamily="34" charset="0"/>
                        </a:rPr>
                        <a:t>ENR</a:t>
                      </a:r>
                      <a:r>
                        <a:rPr lang="es-ES" sz="1800" b="0" i="0" u="none" strike="noStrike" dirty="0">
                          <a:solidFill>
                            <a:srgbClr val="000000"/>
                          </a:solidFill>
                          <a:effectLst/>
                          <a:latin typeface="+mn-lt"/>
                          <a:ea typeface="Tahoma" panose="020B0604030504040204" pitchFamily="34" charset="0"/>
                          <a:cs typeface="Tahoma" panose="020B0604030504040204" pitchFamily="34" charset="0"/>
                        </a:rPr>
                        <a:t> como principal referente en procesos de capacitación en Gestión de Recursos Hídricos y Proyectos de Riego, entre los actores sociales, organizaciones y población beneficiaria en general, como base de su sostenibilidad institucional.</a:t>
                      </a:r>
                    </a:p>
                  </a:txBody>
                  <a:tcPr>
                    <a:lnT w="6350" cap="flat" cmpd="sng" algn="ctr">
                      <a:solidFill>
                        <a:srgbClr val="000000"/>
                      </a:solidFill>
                      <a:prstDash val="solid"/>
                      <a:round/>
                      <a:headEnd type="none" w="med" len="med"/>
                      <a:tailEnd type="none" w="med" len="med"/>
                    </a:lnT>
                  </a:tcPr>
                </a:tc>
                <a:tc>
                  <a:txBody>
                    <a:bodyPr/>
                    <a:lstStyle/>
                    <a:p>
                      <a:pPr algn="ctr"/>
                      <a:r>
                        <a:rPr lang="es-ES" sz="1800" b="1" dirty="0" err="1">
                          <a:solidFill>
                            <a:srgbClr val="00008E"/>
                          </a:solidFill>
                        </a:rPr>
                        <a:t>A3</a:t>
                      </a:r>
                      <a:endParaRPr lang="es-ES" sz="1800" b="1" dirty="0">
                        <a:solidFill>
                          <a:srgbClr val="00008E"/>
                        </a:solidFill>
                      </a:endParaRPr>
                    </a:p>
                    <a:p>
                      <a:r>
                        <a:rPr lang="es-ES" sz="1800" dirty="0"/>
                        <a:t>Bs 12.000 de ingresos generados por cursos de capacitación por la </a:t>
                      </a:r>
                      <a:r>
                        <a:rPr lang="es-ES" sz="1800" dirty="0" err="1"/>
                        <a:t>ENR</a:t>
                      </a:r>
                      <a:r>
                        <a:rPr lang="es-ES" sz="1800" dirty="0"/>
                        <a:t>.</a:t>
                      </a:r>
                      <a:endParaRPr lang="es-BO" sz="1800" dirty="0"/>
                    </a:p>
                  </a:txBody>
                  <a:tcPr marL="0" marR="0" marT="0"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l"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l" fontAlgn="t"/>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Se </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generó recursos del curso virtual de  "Experticia Diseño de Sistemas de Riego Presurizado Bajo Gestión Colectiva” 13 de julio al 13 de agosto.</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ES" sz="2000" b="0" i="0" u="none" strike="noStrike" dirty="0">
                        <a:solidFill>
                          <a:srgbClr val="000000"/>
                        </a:solidFill>
                        <a:effectLst/>
                        <a:latin typeface="+mn-lt"/>
                        <a:ea typeface="Tahoma" panose="020B0604030504040204" pitchFamily="34" charset="0"/>
                        <a:cs typeface="Tahoma" panose="020B0604030504040204" pitchFamily="34" charset="0"/>
                      </a:endParaRPr>
                    </a:p>
                    <a:p>
                      <a:pPr algn="ctr"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ctr" fontAlgn="t"/>
                      <a:endParaRPr lang="es-ES" sz="2000" b="0" i="0" u="none" strike="noStrike" dirty="0" smtClean="0">
                        <a:solidFill>
                          <a:srgbClr val="000000"/>
                        </a:solidFill>
                        <a:effectLst/>
                        <a:latin typeface="+mn-lt"/>
                        <a:ea typeface="Tahoma" panose="020B0604030504040204" pitchFamily="34" charset="0"/>
                        <a:cs typeface="Tahoma" panose="020B0604030504040204" pitchFamily="34" charset="0"/>
                      </a:endParaRPr>
                    </a:p>
                    <a:p>
                      <a:pPr algn="ctr" fontAlgn="t"/>
                      <a:r>
                        <a:rPr lang="es-ES" sz="2000" b="0" i="0" u="none" strike="noStrike" dirty="0" smtClean="0">
                          <a:solidFill>
                            <a:srgbClr val="000000"/>
                          </a:solidFill>
                          <a:effectLst/>
                          <a:latin typeface="+mn-lt"/>
                          <a:ea typeface="Tahoma" panose="020B0604030504040204" pitchFamily="34" charset="0"/>
                          <a:cs typeface="Tahoma" panose="020B0604030504040204" pitchFamily="34" charset="0"/>
                        </a:rPr>
                        <a:t>100</a:t>
                      </a:r>
                      <a:r>
                        <a:rPr lang="es-ES" sz="2000" b="0" i="0" u="none" strike="noStrike" dirty="0">
                          <a:solidFill>
                            <a:srgbClr val="000000"/>
                          </a:solidFill>
                          <a:effectLst/>
                          <a:latin typeface="+mn-lt"/>
                          <a:ea typeface="Tahoma" panose="020B0604030504040204" pitchFamily="34" charset="0"/>
                          <a:cs typeface="Tahoma" panose="020B0604030504040204" pitchFamily="34" charset="0"/>
                        </a:rPr>
                        <a: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5396597"/>
                  </a:ext>
                </a:extLst>
              </a:tr>
              <a:tr h="1356740">
                <a:tc vMerge="1">
                  <a:txBody>
                    <a:bodyPr/>
                    <a:lstStyle/>
                    <a:p>
                      <a:endParaRPr lang="es-BO"/>
                    </a:p>
                  </a:txBody>
                  <a:tcPr>
                    <a:lnT w="6350" cap="flat" cmpd="sng" algn="ctr">
                      <a:solidFill>
                        <a:srgbClr val="000000"/>
                      </a:solidFill>
                      <a:prstDash val="solid"/>
                      <a:round/>
                      <a:headEnd type="none" w="med" len="med"/>
                      <a:tailEnd type="none" w="med" len="med"/>
                    </a:lnT>
                  </a:tcPr>
                </a:tc>
                <a:tc>
                  <a:txBody>
                    <a:bodyPr/>
                    <a:lstStyle/>
                    <a:p>
                      <a:pPr algn="ctr"/>
                      <a:r>
                        <a:rPr lang="es-BO" sz="1800" b="1" dirty="0" err="1">
                          <a:solidFill>
                            <a:srgbClr val="00008E"/>
                          </a:solidFill>
                        </a:rPr>
                        <a:t>A4</a:t>
                      </a:r>
                      <a:endParaRPr lang="es-BO" sz="1800" b="1" dirty="0">
                        <a:solidFill>
                          <a:srgbClr val="00008E"/>
                        </a:solidFill>
                      </a:endParaRPr>
                    </a:p>
                    <a:p>
                      <a:r>
                        <a:rPr lang="es-BO" sz="1800" dirty="0"/>
                        <a:t>1.500 regantes certificados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BO" sz="2000" b="0" i="0" u="none" strike="noStrike" dirty="0" smtClean="0">
                          <a:solidFill>
                            <a:srgbClr val="000000"/>
                          </a:solidFill>
                          <a:effectLst/>
                          <a:latin typeface="+mn-lt"/>
                          <a:ea typeface="Tahoma" panose="020B0604030504040204" pitchFamily="34" charset="0"/>
                          <a:cs typeface="Tahoma" panose="020B0604030504040204" pitchFamily="34" charset="0"/>
                        </a:rPr>
                        <a:t>Entrega </a:t>
                      </a:r>
                      <a:r>
                        <a:rPr lang="es-BO" sz="2000" b="0" i="0" u="none" strike="noStrike" dirty="0">
                          <a:solidFill>
                            <a:srgbClr val="000000"/>
                          </a:solidFill>
                          <a:effectLst/>
                          <a:latin typeface="+mn-lt"/>
                          <a:ea typeface="Tahoma" panose="020B0604030504040204" pitchFamily="34" charset="0"/>
                          <a:cs typeface="Tahoma" panose="020B0604030504040204" pitchFamily="34" charset="0"/>
                        </a:rPr>
                        <a:t>de certificados como "Expertos en Riego" (Cantidad 305) en el municipio de Sorata departamento de La Paz y Municipio de Yotala departamento de Chuquisaca (Pendiente).</a:t>
                      </a:r>
                      <a:endParaRPr lang="es-BO" sz="2000" b="0" i="0" u="none" strike="noStrike" dirty="0">
                        <a:solidFill>
                          <a:schemeClr val="tx1"/>
                        </a:solidFill>
                        <a:effectLst/>
                        <a:latin typeface="+mn-lt"/>
                        <a:ea typeface="Tahoma" panose="020B0604030504040204" pitchFamily="34" charset="0"/>
                        <a:cs typeface="Tahoma" panose="020B060403050404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es-ES" sz="2000" b="0" i="0" u="none" strike="noStrike" dirty="0">
                        <a:solidFill>
                          <a:schemeClr val="tx1"/>
                        </a:solidFill>
                        <a:effectLst/>
                        <a:latin typeface="+mn-lt"/>
                        <a:ea typeface="Tahoma" panose="020B0604030504040204" pitchFamily="34" charset="0"/>
                        <a:cs typeface="Tahoma" panose="020B0604030504040204" pitchFamily="34" charset="0"/>
                      </a:endParaRPr>
                    </a:p>
                    <a:p>
                      <a:pPr algn="ctr" fontAlgn="t"/>
                      <a:endParaRPr lang="es-ES" sz="2000" b="0" i="0" u="none" strike="noStrike" dirty="0" smtClean="0">
                        <a:solidFill>
                          <a:schemeClr val="tx1"/>
                        </a:solidFill>
                        <a:effectLst/>
                        <a:latin typeface="+mn-lt"/>
                        <a:ea typeface="Tahoma" panose="020B0604030504040204" pitchFamily="34" charset="0"/>
                        <a:cs typeface="Tahoma" panose="020B0604030504040204" pitchFamily="34" charset="0"/>
                      </a:endParaRPr>
                    </a:p>
                    <a:p>
                      <a:pPr algn="ctr" fontAlgn="t"/>
                      <a:r>
                        <a:rPr lang="es-ES" sz="2000" b="0" i="0" u="none" strike="noStrike" dirty="0" smtClean="0">
                          <a:solidFill>
                            <a:schemeClr val="tx1"/>
                          </a:solidFill>
                          <a:effectLst/>
                          <a:latin typeface="+mn-lt"/>
                          <a:ea typeface="Tahoma" panose="020B0604030504040204" pitchFamily="34" charset="0"/>
                          <a:cs typeface="Tahoma" panose="020B0604030504040204" pitchFamily="34" charset="0"/>
                        </a:rPr>
                        <a:t>20</a:t>
                      </a:r>
                      <a:r>
                        <a:rPr lang="es-ES" sz="2000" b="0" i="0" u="none" strike="noStrike" dirty="0">
                          <a:solidFill>
                            <a:schemeClr val="tx1"/>
                          </a:solidFill>
                          <a:effectLst/>
                          <a:latin typeface="+mn-lt"/>
                          <a:ea typeface="Tahoma" panose="020B0604030504040204" pitchFamily="34" charset="0"/>
                          <a:cs typeface="Tahoma" panose="020B0604030504040204" pitchFamily="34" charset="0"/>
                        </a:rPr>
                        <a:t>%</a:t>
                      </a:r>
                      <a:endParaRPr lang="es-BO" sz="2000" b="0" i="0" u="none" strike="noStrike" dirty="0">
                        <a:solidFill>
                          <a:schemeClr val="tx1"/>
                        </a:solidFill>
                        <a:effectLst/>
                        <a:latin typeface="+mn-lt"/>
                        <a:ea typeface="Tahoma" panose="020B0604030504040204" pitchFamily="34" charset="0"/>
                        <a:cs typeface="Tahoma" panose="020B060403050404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838697"/>
                  </a:ext>
                </a:extLst>
              </a:tr>
              <a:tr h="273347">
                <a:tc gridSpan="3">
                  <a:txBody>
                    <a:bodyPr/>
                    <a:lstStyle/>
                    <a:p>
                      <a:pPr algn="ctr" fontAlgn="ctr"/>
                      <a:r>
                        <a:rPr lang="es-BO" sz="1800" b="1" i="0" u="none" strike="noStrike"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rPr>
                        <a:t>TOTAL </a:t>
                      </a:r>
                    </a:p>
                  </a:txBody>
                  <a:tcPr marL="0" marR="0" marT="0" marB="0" anchor="ctr">
                    <a:lnL w="6350" cap="flat" cmpd="sng" algn="ctr">
                      <a:solidFill>
                        <a:srgbClr val="000000"/>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hMerge="1">
                  <a:txBody>
                    <a:bodyPr/>
                    <a:lstStyle/>
                    <a:p>
                      <a:pPr marL="0" algn="ctr" defTabSz="685800" rtl="0" eaLnBrk="1" fontAlgn="b" latinLnBrk="0" hangingPunct="1"/>
                      <a:endParaRPr lang="es-BO" sz="1600" b="1" i="0" u="none" strike="noStrike" kern="1200"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algn="l" fontAlgn="b"/>
                      <a:r>
                        <a:rPr lang="es-BO" sz="1600" b="0" i="0" u="none" strike="noStrike"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5">
                        <a:lumMod val="5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ES" sz="1800" b="1" i="0" u="none" strike="noStrike"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rPr>
                        <a:t>94%</a:t>
                      </a:r>
                      <a:endParaRPr lang="es-BO" sz="1800" b="1" i="0" u="none" strike="noStrike"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chemeClr val="accent5">
                        <a:lumMod val="50000"/>
                      </a:schemeClr>
                    </a:solidFill>
                  </a:tcPr>
                </a:tc>
                <a:extLst>
                  <a:ext uri="{0D108BD9-81ED-4DB2-BD59-A6C34878D82A}">
                    <a16:rowId xmlns="" xmlns:a16="http://schemas.microsoft.com/office/drawing/2014/main" val="1182854116"/>
                  </a:ext>
                </a:extLst>
              </a:tr>
            </a:tbl>
          </a:graphicData>
        </a:graphic>
      </p:graphicFrame>
      <p:pic>
        <p:nvPicPr>
          <p:cNvPr id="5" name="Imagen 4">
            <a:extLst>
              <a:ext uri="{FF2B5EF4-FFF2-40B4-BE49-F238E27FC236}">
                <a16:creationId xmlns="" xmlns:a16="http://schemas.microsoft.com/office/drawing/2014/main" id="{B2C93218-1547-45BD-81C0-AFC11F714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268760"/>
          </a:xfrm>
          <a:prstGeom prst="rect">
            <a:avLst/>
          </a:prstGeom>
        </p:spPr>
      </p:pic>
      <p:pic>
        <p:nvPicPr>
          <p:cNvPr id="6" name="Imagen 5">
            <a:extLst>
              <a:ext uri="{FF2B5EF4-FFF2-40B4-BE49-F238E27FC236}">
                <a16:creationId xmlns="" xmlns:a16="http://schemas.microsoft.com/office/drawing/2014/main" id="{431FAC29-0CF9-40AA-A42F-BCFE4E7120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4398" y="428793"/>
            <a:ext cx="641350" cy="723900"/>
          </a:xfrm>
          <a:prstGeom prst="rect">
            <a:avLst/>
          </a:prstGeom>
          <a:noFill/>
          <a:ln>
            <a:noFill/>
          </a:ln>
        </p:spPr>
      </p:pic>
      <p:pic>
        <p:nvPicPr>
          <p:cNvPr id="7" name="Imagen 6">
            <a:extLst>
              <a:ext uri="{FF2B5EF4-FFF2-40B4-BE49-F238E27FC236}">
                <a16:creationId xmlns="" xmlns:a16="http://schemas.microsoft.com/office/drawing/2014/main" id="{5D2ED207-F2EE-4301-AE9E-3D259BE13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5" y="386974"/>
            <a:ext cx="3671320" cy="809778"/>
          </a:xfrm>
          <a:prstGeom prst="rect">
            <a:avLst/>
          </a:prstGeom>
        </p:spPr>
      </p:pic>
      <p:sp>
        <p:nvSpPr>
          <p:cNvPr id="14" name="CuadroTexto 13">
            <a:extLst>
              <a:ext uri="{FF2B5EF4-FFF2-40B4-BE49-F238E27FC236}">
                <a16:creationId xmlns="" xmlns:a16="http://schemas.microsoft.com/office/drawing/2014/main" id="{E217B789-1FE3-4BC0-9CCE-3E8091DC4C14}"/>
              </a:ext>
            </a:extLst>
          </p:cNvPr>
          <p:cNvSpPr txBox="1"/>
          <p:nvPr/>
        </p:nvSpPr>
        <p:spPr>
          <a:xfrm>
            <a:off x="3636213" y="598518"/>
            <a:ext cx="7632848" cy="523220"/>
          </a:xfrm>
          <a:prstGeom prst="rect">
            <a:avLst/>
          </a:prstGeom>
          <a:noFill/>
        </p:spPr>
        <p:txBody>
          <a:bodyPr wrap="square" rtlCol="0">
            <a:spAutoFit/>
          </a:bodyPr>
          <a:lstStyle/>
          <a:p>
            <a:pPr algn="ctr"/>
            <a:r>
              <a:rPr lang="es-ES" sz="2800" b="1" dirty="0">
                <a:solidFill>
                  <a:srgbClr val="0070C0"/>
                </a:solidFill>
              </a:rPr>
              <a:t>UNIDAD ESCUELA NACIONAL DE RIEGO</a:t>
            </a:r>
            <a:endParaRPr lang="es-BO" sz="2800" b="1" dirty="0">
              <a:solidFill>
                <a:srgbClr val="0070C0"/>
              </a:solidFill>
            </a:endParaRPr>
          </a:p>
        </p:txBody>
      </p:sp>
    </p:spTree>
    <p:extLst>
      <p:ext uri="{BB962C8B-B14F-4D97-AF65-F5344CB8AC3E}">
        <p14:creationId xmlns:p14="http://schemas.microsoft.com/office/powerpoint/2010/main" val="279721229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1487488" y="4223990"/>
            <a:ext cx="917061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BO" sz="3200" b="1" dirty="0">
                <a:ln w="3175">
                  <a:solidFill>
                    <a:schemeClr val="tx1"/>
                  </a:solidFill>
                </a:ln>
                <a:solidFill>
                  <a:srgbClr val="00B050"/>
                </a:solidFill>
                <a:latin typeface="Stencil" pitchFamily="82" charset="0"/>
                <a:ea typeface="Tahoma" pitchFamily="34" charset="0"/>
                <a:cs typeface="Tahoma" pitchFamily="34" charset="0"/>
              </a:rPr>
              <a:t>UNIDAD DE PROGRAMAS, PROYECTOS, REGISTROS Y AUTORIZACIONES (UPPRA)</a:t>
            </a:r>
          </a:p>
        </p:txBody>
      </p:sp>
      <p:sp>
        <p:nvSpPr>
          <p:cNvPr id="15" name="14 Rectángulo"/>
          <p:cNvSpPr/>
          <p:nvPr/>
        </p:nvSpPr>
        <p:spPr>
          <a:xfrm>
            <a:off x="2205106" y="5314564"/>
            <a:ext cx="7851334" cy="1138773"/>
          </a:xfrm>
          <a:prstGeom prst="rect">
            <a:avLst/>
          </a:prstGeom>
        </p:spPr>
        <p:txBody>
          <a:bodyPr wrap="square">
            <a:spAutoFit/>
          </a:bodyPr>
          <a:lstStyle/>
          <a:p>
            <a:r>
              <a:rPr lang="es-BO" sz="2400" b="1" dirty="0">
                <a:solidFill>
                  <a:srgbClr val="000066"/>
                </a:solidFill>
                <a:latin typeface="Tahoma" pitchFamily="34" charset="0"/>
                <a:ea typeface="Tahoma" pitchFamily="34" charset="0"/>
                <a:cs typeface="Tahoma" pitchFamily="34" charset="0"/>
              </a:rPr>
              <a:t>Ing. Ricardo Isidro </a:t>
            </a:r>
            <a:r>
              <a:rPr lang="es-BO" sz="2400" b="1" dirty="0" err="1">
                <a:solidFill>
                  <a:srgbClr val="000066"/>
                </a:solidFill>
                <a:latin typeface="Tahoma" pitchFamily="34" charset="0"/>
                <a:ea typeface="Tahoma" pitchFamily="34" charset="0"/>
                <a:cs typeface="Tahoma" pitchFamily="34" charset="0"/>
              </a:rPr>
              <a:t>Rodriguez</a:t>
            </a:r>
            <a:r>
              <a:rPr lang="es-BO" sz="2400" b="1" dirty="0">
                <a:solidFill>
                  <a:srgbClr val="000066"/>
                </a:solidFill>
                <a:latin typeface="Tahoma" pitchFamily="34" charset="0"/>
                <a:ea typeface="Tahoma" pitchFamily="34" charset="0"/>
                <a:cs typeface="Tahoma" pitchFamily="34" charset="0"/>
              </a:rPr>
              <a:t> </a:t>
            </a:r>
            <a:r>
              <a:rPr lang="es-BO" sz="2400" b="1" dirty="0" err="1">
                <a:solidFill>
                  <a:srgbClr val="000066"/>
                </a:solidFill>
                <a:latin typeface="Tahoma" pitchFamily="34" charset="0"/>
                <a:ea typeface="Tahoma" pitchFamily="34" charset="0"/>
                <a:cs typeface="Tahoma" pitchFamily="34" charset="0"/>
              </a:rPr>
              <a:t>Marquez</a:t>
            </a:r>
            <a:endParaRPr lang="es-BO" sz="2400" b="1" dirty="0">
              <a:solidFill>
                <a:srgbClr val="000066"/>
              </a:solidFill>
              <a:latin typeface="Tahoma" pitchFamily="34" charset="0"/>
              <a:ea typeface="Tahoma" pitchFamily="34" charset="0"/>
              <a:cs typeface="Tahoma" pitchFamily="34" charset="0"/>
            </a:endParaRPr>
          </a:p>
          <a:p>
            <a:r>
              <a:rPr lang="es-BO" sz="2200" b="1" dirty="0">
                <a:solidFill>
                  <a:srgbClr val="000066"/>
                </a:solidFill>
                <a:latin typeface="Tahoma" pitchFamily="34" charset="0"/>
                <a:ea typeface="Tahoma" pitchFamily="34" charset="0"/>
                <a:cs typeface="Tahoma" pitchFamily="34" charset="0"/>
              </a:rPr>
              <a:t>JEFE DE LA UNIDAD PROGRAMAS, PROYECTOS, REGISTROS Y AUTORIZACIONES</a:t>
            </a:r>
          </a:p>
        </p:txBody>
      </p:sp>
      <p:pic>
        <p:nvPicPr>
          <p:cNvPr id="18" name="Imagen 17" descr="C:\Users\Camilo\Desktop\FOTOS UPPRA\IMG_20190507_122945.jpg"/>
          <p:cNvPicPr/>
          <p:nvPr/>
        </p:nvPicPr>
        <p:blipFill rotWithShape="1">
          <a:blip r:embed="rId2" cstate="print">
            <a:extLst>
              <a:ext uri="{28A0092B-C50C-407E-A947-70E740481C1C}">
                <a14:useLocalDpi xmlns:a14="http://schemas.microsoft.com/office/drawing/2010/main" val="0"/>
              </a:ext>
            </a:extLst>
          </a:blip>
          <a:srcRect b="13518"/>
          <a:stretch/>
        </p:blipFill>
        <p:spPr bwMode="auto">
          <a:xfrm>
            <a:off x="1947779" y="1284638"/>
            <a:ext cx="4874013" cy="2750605"/>
          </a:xfrm>
          <a:prstGeom prst="rect">
            <a:avLst/>
          </a:prstGeom>
          <a:ln>
            <a:noFill/>
          </a:ln>
          <a:effectLst>
            <a:softEdge rad="112500"/>
          </a:effectLst>
          <a:extLst>
            <a:ext uri="{53640926-AAD7-44D8-BBD7-CCE9431645EC}">
              <a14:shadowObscured xmlns:a14="http://schemas.microsoft.com/office/drawing/2010/main"/>
            </a:ext>
          </a:extLst>
        </p:spPr>
      </p:pic>
      <p:pic>
        <p:nvPicPr>
          <p:cNvPr id="16" name="Imagen 15" descr="C:\Users\Camilo\Desktop\FOTOS UPPRA\CONFLICTO DE AGUA ARAP.jpg"/>
          <p:cNvPicPr/>
          <p:nvPr/>
        </p:nvPicPr>
        <p:blipFill rotWithShape="1">
          <a:blip r:embed="rId3" cstate="print">
            <a:extLst>
              <a:ext uri="{28A0092B-C50C-407E-A947-70E740481C1C}">
                <a14:useLocalDpi xmlns:a14="http://schemas.microsoft.com/office/drawing/2010/main" val="0"/>
              </a:ext>
            </a:extLst>
          </a:blip>
          <a:srcRect l="6961" r="6178" b="11632"/>
          <a:stretch/>
        </p:blipFill>
        <p:spPr bwMode="auto">
          <a:xfrm>
            <a:off x="6691270" y="1330710"/>
            <a:ext cx="3552952" cy="2674355"/>
          </a:xfrm>
          <a:prstGeom prst="rect">
            <a:avLst/>
          </a:prstGeom>
          <a:ln>
            <a:noFill/>
          </a:ln>
          <a:effectLst>
            <a:softEdge rad="112500"/>
          </a:effectLst>
          <a:extLst>
            <a:ext uri="{53640926-AAD7-44D8-BBD7-CCE9431645EC}">
              <a14:shadowObscured xmlns:a14="http://schemas.microsoft.com/office/drawing/2010/main"/>
            </a:ext>
          </a:extLst>
        </p:spPr>
      </p:pic>
      <p:pic>
        <p:nvPicPr>
          <p:cNvPr id="10" name="Imagen 9">
            <a:extLst>
              <a:ext uri="{FF2B5EF4-FFF2-40B4-BE49-F238E27FC236}">
                <a16:creationId xmlns="" xmlns:a16="http://schemas.microsoft.com/office/drawing/2014/main" id="{C3D15916-9FB9-4B04-982D-BE72235C6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1" name="Imagen 10">
            <a:extLst>
              <a:ext uri="{FF2B5EF4-FFF2-40B4-BE49-F238E27FC236}">
                <a16:creationId xmlns="" xmlns:a16="http://schemas.microsoft.com/office/drawing/2014/main" id="{D770C2E8-CC3A-446E-AF75-062AA748876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2" name="Imagen 11">
            <a:extLst>
              <a:ext uri="{FF2B5EF4-FFF2-40B4-BE49-F238E27FC236}">
                <a16:creationId xmlns="" xmlns:a16="http://schemas.microsoft.com/office/drawing/2014/main" id="{130B483A-5676-4ACB-8A59-8342275955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Tree>
    <p:extLst>
      <p:ext uri="{BB962C8B-B14F-4D97-AF65-F5344CB8AC3E}">
        <p14:creationId xmlns:p14="http://schemas.microsoft.com/office/powerpoint/2010/main" val="3847259101"/>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52737"/>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9" name="Tabla 8">
            <a:extLst>
              <a:ext uri="{FF2B5EF4-FFF2-40B4-BE49-F238E27FC236}">
                <a16:creationId xmlns="" xmlns:a16="http://schemas.microsoft.com/office/drawing/2014/main" id="{C2D7A092-A21B-49AB-BE01-768024546F9B}"/>
              </a:ext>
            </a:extLst>
          </p:cNvPr>
          <p:cNvGraphicFramePr>
            <a:graphicFrameLocks noGrp="1"/>
          </p:cNvGraphicFramePr>
          <p:nvPr>
            <p:extLst>
              <p:ext uri="{D42A27DB-BD31-4B8C-83A1-F6EECF244321}">
                <p14:modId xmlns:p14="http://schemas.microsoft.com/office/powerpoint/2010/main" val="1869818251"/>
              </p:ext>
            </p:extLst>
          </p:nvPr>
        </p:nvGraphicFramePr>
        <p:xfrm>
          <a:off x="320788" y="1514402"/>
          <a:ext cx="11449273" cy="4747604"/>
        </p:xfrm>
        <a:graphic>
          <a:graphicData uri="http://schemas.openxmlformats.org/drawingml/2006/table">
            <a:tbl>
              <a:tblPr/>
              <a:tblGrid>
                <a:gridCol w="1454732">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848872">
                  <a:extLst>
                    <a:ext uri="{9D8B030D-6E8A-4147-A177-3AD203B41FA5}">
                      <a16:colId xmlns="" xmlns:a16="http://schemas.microsoft.com/office/drawing/2014/main" val="4139807781"/>
                    </a:ext>
                  </a:extLst>
                </a:gridCol>
                <a:gridCol w="921533">
                  <a:extLst>
                    <a:ext uri="{9D8B030D-6E8A-4147-A177-3AD203B41FA5}">
                      <a16:colId xmlns="" xmlns:a16="http://schemas.microsoft.com/office/drawing/2014/main" val="688374057"/>
                    </a:ext>
                  </a:extLst>
                </a:gridCol>
              </a:tblGrid>
              <a:tr h="217437">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34875">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2630438">
                <a:tc rowSpan="2">
                  <a:txBody>
                    <a:bodyPr/>
                    <a:lstStyle/>
                    <a:p>
                      <a:pPr algn="l" fontAlgn="ctr"/>
                      <a:r>
                        <a:rPr lang="es-ES" sz="2000" b="1" i="0" u="none" strike="noStrike" dirty="0" err="1">
                          <a:solidFill>
                            <a:srgbClr val="000099"/>
                          </a:solidFill>
                          <a:effectLst/>
                          <a:latin typeface="Calibri" panose="020F0502020204030204" pitchFamily="34" charset="0"/>
                        </a:rPr>
                        <a:t>OP1</a:t>
                      </a:r>
                      <a:r>
                        <a:rPr lang="es-ES" sz="2000" b="0" i="0" u="none" strike="noStrike" dirty="0">
                          <a:solidFill>
                            <a:srgbClr val="000099"/>
                          </a:solidFill>
                          <a:effectLst/>
                          <a:latin typeface="Calibri" panose="020F0502020204030204" pitchFamily="34" charset="0"/>
                        </a:rPr>
                        <a:t> </a:t>
                      </a:r>
                      <a:r>
                        <a:rPr lang="es-ES" sz="2000" b="0" i="0" u="none" strike="noStrike" dirty="0">
                          <a:solidFill>
                            <a:srgbClr val="000000"/>
                          </a:solidFill>
                          <a:effectLst/>
                          <a:latin typeface="Calibri" panose="020F0502020204030204" pitchFamily="34" charset="0"/>
                        </a:rPr>
                        <a:t>Realizar seguimiento a Programas para la producción agropecuaria bajo riego en coordinación con las instituciones del Sector y Cooperación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1" i="0" u="none" strike="noStrike" dirty="0" err="1">
                          <a:solidFill>
                            <a:srgbClr val="000099"/>
                          </a:solidFill>
                          <a:effectLst/>
                          <a:latin typeface="Calibri" panose="020F0502020204030204" pitchFamily="34" charset="0"/>
                        </a:rPr>
                        <a:t>A1</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r>
                        <a:rPr lang="es-BO" sz="1800" b="0" i="0" u="none" strike="noStrike" dirty="0">
                          <a:solidFill>
                            <a:srgbClr val="000000"/>
                          </a:solidFill>
                          <a:effectLst/>
                          <a:latin typeface="Calibri" panose="020F0502020204030204" pitchFamily="34" charset="0"/>
                        </a:rPr>
                        <a:t>2 notas remitidas.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7800" indent="-165100" algn="just" fontAlgn="t">
                        <a:buFont typeface="Arial" panose="020B0604020202020204" pitchFamily="34" charset="0"/>
                        <a:buChar char="•"/>
                      </a:pPr>
                      <a:r>
                        <a:rPr lang="es-ES" sz="1900" b="0" i="0" u="none" strike="noStrike" dirty="0">
                          <a:solidFill>
                            <a:srgbClr val="000000"/>
                          </a:solidFill>
                          <a:effectLst/>
                          <a:latin typeface="Calibri" panose="020F0502020204030204" pitchFamily="34" charset="0"/>
                        </a:rPr>
                        <a:t>Seguimiento al programa “Preservación y Restauración de Funciones Ambientales para Adaptación al Cambio Climático e Incremento de la Resiliencia de los Agricultores Familiares Vulnerables en la Macro Región Valles de Bolivia", en coordinación con la FAO y  </a:t>
                      </a:r>
                      <a:r>
                        <a:rPr lang="es-ES" sz="1900" b="0" i="0" u="none" strike="noStrike" dirty="0" err="1">
                          <a:solidFill>
                            <a:srgbClr val="000000"/>
                          </a:solidFill>
                          <a:effectLst/>
                          <a:latin typeface="Calibri" panose="020F0502020204030204" pitchFamily="34" charset="0"/>
                        </a:rPr>
                        <a:t>MMAyA</a:t>
                      </a:r>
                      <a:r>
                        <a:rPr lang="es-ES" sz="1900" b="0" i="0" u="none" strike="noStrike" dirty="0">
                          <a:solidFill>
                            <a:srgbClr val="000000"/>
                          </a:solidFill>
                          <a:effectLst/>
                          <a:latin typeface="Calibri" panose="020F0502020204030204" pitchFamily="34" charset="0"/>
                        </a:rPr>
                        <a:t>, </a:t>
                      </a:r>
                      <a:r>
                        <a:rPr lang="es-ES" sz="1900" b="0" i="0" u="none" strike="noStrike" dirty="0">
                          <a:solidFill>
                            <a:schemeClr val="tx1"/>
                          </a:solidFill>
                          <a:effectLst/>
                          <a:latin typeface="Calibri" panose="020F0502020204030204" pitchFamily="34" charset="0"/>
                        </a:rPr>
                        <a:t>se presentó la Nota Conceptual del proyecto al Ministerio de Planificación del Desarrollo por el Ministro del </a:t>
                      </a:r>
                      <a:r>
                        <a:rPr lang="es-ES" sz="1900" b="0" i="0" u="none" strike="noStrike" dirty="0" err="1">
                          <a:solidFill>
                            <a:schemeClr val="tx1"/>
                          </a:solidFill>
                          <a:effectLst/>
                          <a:latin typeface="Calibri" panose="020F0502020204030204" pitchFamily="34" charset="0"/>
                        </a:rPr>
                        <a:t>MMAyA</a:t>
                      </a:r>
                      <a:r>
                        <a:rPr lang="es-ES" sz="1900" b="0" i="0" u="none" strike="noStrike" dirty="0">
                          <a:solidFill>
                            <a:schemeClr val="tx1"/>
                          </a:solidFill>
                          <a:effectLst/>
                          <a:latin typeface="Calibri" panose="020F0502020204030204" pitchFamily="34" charset="0"/>
                        </a:rPr>
                        <a:t> y posteriormente al Fondo Verde Clima.</a:t>
                      </a:r>
                    </a:p>
                    <a:p>
                      <a:pPr marL="177800" indent="-165100" algn="just" fontAlgn="t">
                        <a:buFont typeface="Arial" panose="020B0604020202020204" pitchFamily="34" charset="0"/>
                        <a:buChar char="•"/>
                      </a:pPr>
                      <a:r>
                        <a:rPr lang="es-ES" sz="1900" b="0" i="0" u="none" strike="noStrike" dirty="0">
                          <a:solidFill>
                            <a:schemeClr val="tx1"/>
                          </a:solidFill>
                          <a:effectLst/>
                          <a:latin typeface="Calibri" panose="020F0502020204030204" pitchFamily="34" charset="0"/>
                        </a:rPr>
                        <a:t>Seguimiento al programa “Fortalecimiento y Sostenibilidad en Gestión de Sistemas de Riego en Bolivia” Fue presentado a través del </a:t>
                      </a:r>
                      <a:r>
                        <a:rPr lang="es-ES" sz="1900" b="0" i="0" u="none" strike="noStrike" dirty="0" err="1">
                          <a:solidFill>
                            <a:schemeClr val="tx1"/>
                          </a:solidFill>
                          <a:effectLst/>
                          <a:latin typeface="Calibri" panose="020F0502020204030204" pitchFamily="34" charset="0"/>
                        </a:rPr>
                        <a:t>IICA</a:t>
                      </a:r>
                      <a:r>
                        <a:rPr lang="es-ES" sz="1900" b="0" i="0" u="none" strike="noStrike" dirty="0">
                          <a:solidFill>
                            <a:schemeClr val="tx1"/>
                          </a:solidFill>
                          <a:effectLst/>
                          <a:latin typeface="Calibri" panose="020F0502020204030204" pitchFamily="34" charset="0"/>
                        </a:rPr>
                        <a:t> a la Agencia Española de Cooperación Internacional para del Desarrollo (AECID)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100%</a:t>
                      </a:r>
                      <a:endParaRPr lang="es-BO" sz="2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22143697"/>
                  </a:ext>
                </a:extLst>
              </a:tr>
              <a:tr h="1397812">
                <a:tc vMerge="1">
                  <a:txBody>
                    <a:bodyPr/>
                    <a:lstStyle/>
                    <a:p>
                      <a:endParaRPr lang="es-BO"/>
                    </a:p>
                  </a:txBody>
                  <a:tcPr/>
                </a:tc>
                <a:tc>
                  <a:txBody>
                    <a:bodyPr/>
                    <a:lstStyle/>
                    <a:p>
                      <a:pPr algn="ctr"/>
                      <a:r>
                        <a:rPr lang="es-ES" sz="1800" b="1" dirty="0" err="1">
                          <a:solidFill>
                            <a:srgbClr val="000099"/>
                          </a:solidFill>
                        </a:rPr>
                        <a:t>A2</a:t>
                      </a:r>
                      <a:endParaRPr lang="es-ES" sz="1800" b="1" dirty="0">
                        <a:solidFill>
                          <a:srgbClr val="000099"/>
                        </a:solidFill>
                      </a:endParaRPr>
                    </a:p>
                    <a:p>
                      <a:pPr algn="ctr"/>
                      <a:r>
                        <a:rPr lang="es-ES" sz="1800" dirty="0"/>
                        <a:t>1 reunión de socialización del programa</a:t>
                      </a:r>
                      <a:endParaRPr lang="es-BO" sz="18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S" sz="1900" b="0" i="0" u="none" strike="noStrike" dirty="0">
                          <a:solidFill>
                            <a:srgbClr val="000000"/>
                          </a:solidFill>
                          <a:effectLst/>
                          <a:latin typeface="Calibri" panose="020F0502020204030204" pitchFamily="34" charset="0"/>
                        </a:rPr>
                        <a:t>Socialización del Proyecto “Preservación y Restauración de Funciones Ambientales para Adaptación al Cambio Climático e Incremento de la </a:t>
                      </a:r>
                      <a:r>
                        <a:rPr lang="es-ES" sz="1900" b="0" i="0" u="none" strike="noStrike" dirty="0" err="1">
                          <a:solidFill>
                            <a:srgbClr val="000000"/>
                          </a:solidFill>
                          <a:effectLst/>
                          <a:latin typeface="Calibri" panose="020F0502020204030204" pitchFamily="34" charset="0"/>
                        </a:rPr>
                        <a:t>Resilencia</a:t>
                      </a:r>
                      <a:r>
                        <a:rPr lang="es-ES" sz="1900" b="0" i="0" u="none" strike="noStrike" dirty="0">
                          <a:solidFill>
                            <a:srgbClr val="000000"/>
                          </a:solidFill>
                          <a:effectLst/>
                          <a:latin typeface="Calibri" panose="020F0502020204030204" pitchFamily="34" charset="0"/>
                        </a:rPr>
                        <a:t> de los Agricultores Familiares Vulnerables en la Macro Región Valles de Bolivia”. (SENARI)</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BO" sz="20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0097236"/>
                  </a:ext>
                </a:extLst>
              </a:tr>
            </a:tbl>
          </a:graphicData>
        </a:graphic>
      </p:graphicFrame>
      <p:pic>
        <p:nvPicPr>
          <p:cNvPr id="8" name="Imagen 7">
            <a:extLst>
              <a:ext uri="{FF2B5EF4-FFF2-40B4-BE49-F238E27FC236}">
                <a16:creationId xmlns="" xmlns:a16="http://schemas.microsoft.com/office/drawing/2014/main" id="{087EB56D-810D-4DCD-87E9-E383C3E48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64F5CA47-D0B6-4E1D-85C3-A08E64C615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7B3D9E0B-5E33-40E2-825C-A97659CAD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3" name="Grupo 2">
            <a:extLst>
              <a:ext uri="{FF2B5EF4-FFF2-40B4-BE49-F238E27FC236}">
                <a16:creationId xmlns="" xmlns:a16="http://schemas.microsoft.com/office/drawing/2014/main" id="{300E8A5E-A70A-42A2-AFE1-C7645BF73B52}"/>
              </a:ext>
            </a:extLst>
          </p:cNvPr>
          <p:cNvGrpSpPr/>
          <p:nvPr/>
        </p:nvGrpSpPr>
        <p:grpSpPr>
          <a:xfrm>
            <a:off x="3575720" y="116632"/>
            <a:ext cx="7632848" cy="749697"/>
            <a:chOff x="3575720" y="116632"/>
            <a:chExt cx="7632848" cy="749697"/>
          </a:xfrm>
        </p:grpSpPr>
        <p:sp>
          <p:nvSpPr>
            <p:cNvPr id="7" name="CuadroTexto 6">
              <a:extLst>
                <a:ext uri="{FF2B5EF4-FFF2-40B4-BE49-F238E27FC236}">
                  <a16:creationId xmlns="" xmlns:a16="http://schemas.microsoft.com/office/drawing/2014/main" id="{0F8F3392-27EF-41D3-A316-328F6ACFE6F8}"/>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2" name="CuadroTexto 11">
              <a:extLst>
                <a:ext uri="{FF2B5EF4-FFF2-40B4-BE49-F238E27FC236}">
                  <a16:creationId xmlns="" xmlns:a16="http://schemas.microsoft.com/office/drawing/2014/main" id="{135270A6-3634-48FC-86A7-616CAE182B8A}"/>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364230270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52737"/>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9" name="Tabla 8">
            <a:extLst>
              <a:ext uri="{FF2B5EF4-FFF2-40B4-BE49-F238E27FC236}">
                <a16:creationId xmlns="" xmlns:a16="http://schemas.microsoft.com/office/drawing/2014/main" id="{C2D7A092-A21B-49AB-BE01-768024546F9B}"/>
              </a:ext>
            </a:extLst>
          </p:cNvPr>
          <p:cNvGraphicFramePr>
            <a:graphicFrameLocks noGrp="1"/>
          </p:cNvGraphicFramePr>
          <p:nvPr>
            <p:extLst>
              <p:ext uri="{D42A27DB-BD31-4B8C-83A1-F6EECF244321}">
                <p14:modId xmlns:p14="http://schemas.microsoft.com/office/powerpoint/2010/main" val="1237120467"/>
              </p:ext>
            </p:extLst>
          </p:nvPr>
        </p:nvGraphicFramePr>
        <p:xfrm>
          <a:off x="407368" y="1514402"/>
          <a:ext cx="11449272" cy="4846320"/>
        </p:xfrm>
        <a:graphic>
          <a:graphicData uri="http://schemas.openxmlformats.org/drawingml/2006/table">
            <a:tbl>
              <a:tblPr/>
              <a:tblGrid>
                <a:gridCol w="1526740">
                  <a:extLst>
                    <a:ext uri="{9D8B030D-6E8A-4147-A177-3AD203B41FA5}">
                      <a16:colId xmlns="" xmlns:a16="http://schemas.microsoft.com/office/drawing/2014/main" val="1741575581"/>
                    </a:ext>
                  </a:extLst>
                </a:gridCol>
                <a:gridCol w="1368152">
                  <a:extLst>
                    <a:ext uri="{9D8B030D-6E8A-4147-A177-3AD203B41FA5}">
                      <a16:colId xmlns="" xmlns:a16="http://schemas.microsoft.com/office/drawing/2014/main" val="960618091"/>
                    </a:ext>
                  </a:extLst>
                </a:gridCol>
                <a:gridCol w="7618276">
                  <a:extLst>
                    <a:ext uri="{9D8B030D-6E8A-4147-A177-3AD203B41FA5}">
                      <a16:colId xmlns="" xmlns:a16="http://schemas.microsoft.com/office/drawing/2014/main" val="4139807781"/>
                    </a:ext>
                  </a:extLst>
                </a:gridCol>
                <a:gridCol w="936104">
                  <a:extLst>
                    <a:ext uri="{9D8B030D-6E8A-4147-A177-3AD203B41FA5}">
                      <a16:colId xmlns="" xmlns:a16="http://schemas.microsoft.com/office/drawing/2014/main" val="3090065696"/>
                    </a:ext>
                  </a:extLst>
                </a:gridCol>
              </a:tblGrid>
              <a:tr h="209496">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18992">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504288">
                <a:tc rowSpan="2">
                  <a:txBody>
                    <a:bodyPr/>
                    <a:lstStyle/>
                    <a:p>
                      <a:pPr algn="l" fontAlgn="ctr"/>
                      <a:r>
                        <a:rPr lang="es-ES" sz="1800" b="1" i="0" u="none" strike="noStrike" dirty="0">
                          <a:solidFill>
                            <a:srgbClr val="000099"/>
                          </a:solidFill>
                          <a:effectLst/>
                          <a:latin typeface="Calibri" panose="020F0502020204030204" pitchFamily="34" charset="0"/>
                        </a:rPr>
                        <a:t>OP2</a:t>
                      </a:r>
                      <a:r>
                        <a:rPr lang="es-ES" sz="1800" b="0" i="0" u="none" strike="noStrike" dirty="0">
                          <a:solidFill>
                            <a:srgbClr val="000000"/>
                          </a:solidFill>
                          <a:effectLst/>
                          <a:latin typeface="Calibri" panose="020F0502020204030204" pitchFamily="34" charset="0"/>
                        </a:rPr>
                        <a:t> Identificar y Elaborar ITCP-FIV de riego para la gestión de Pre inversión de acuerdo a la demanda de los Gobiernos Autónomos Municipales, en el marco de las normativas del sector riego.</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800" b="1" i="0" u="none" strike="noStrike" dirty="0" err="1">
                          <a:solidFill>
                            <a:srgbClr val="000099"/>
                          </a:solidFill>
                          <a:effectLst/>
                          <a:latin typeface="Calibri" panose="020F0502020204030204" pitchFamily="34" charset="0"/>
                        </a:rPr>
                        <a:t>A1</a:t>
                      </a:r>
                      <a:endParaRPr lang="pt-BR" sz="1800" b="1" i="0" u="none" strike="noStrike" dirty="0">
                        <a:solidFill>
                          <a:srgbClr val="000099"/>
                        </a:solidFill>
                        <a:effectLst/>
                        <a:latin typeface="Calibri" panose="020F0502020204030204" pitchFamily="34" charset="0"/>
                      </a:endParaRPr>
                    </a:p>
                    <a:p>
                      <a:pPr algn="ctr" fontAlgn="ctr"/>
                      <a:r>
                        <a:rPr lang="pt-BR" sz="1800" b="0" i="0" u="none" strike="noStrike" dirty="0">
                          <a:solidFill>
                            <a:srgbClr val="000000"/>
                          </a:solidFill>
                          <a:effectLst/>
                          <a:latin typeface="Calibri" panose="020F0502020204030204" pitchFamily="34" charset="0"/>
                        </a:rPr>
                        <a:t>1 registro de demandas sistematizadas</a:t>
                      </a:r>
                      <a:endParaRPr lang="es-BO"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s-MX" sz="1900" b="0" i="0" u="none" strike="noStrike" dirty="0">
                          <a:solidFill>
                            <a:srgbClr val="000000"/>
                          </a:solidFill>
                          <a:effectLst/>
                          <a:latin typeface="Calibri" panose="020F0502020204030204" pitchFamily="34" charset="0"/>
                        </a:rPr>
                        <a:t>Un registro de demandas Sistematizadas, por departamento y el estado en el que se encuentra 30 solicitudes de las cuales se realizaron 13 inspecciones de campo para la identificación de proyectos a nivel ITCP-FIV, </a:t>
                      </a:r>
                      <a:r>
                        <a:rPr lang="es-ES" sz="1900" b="0" i="0" u="none" strike="noStrike" dirty="0" smtClean="0">
                          <a:solidFill>
                            <a:srgbClr val="000000"/>
                          </a:solidFill>
                          <a:effectLst/>
                          <a:latin typeface="Calibri" panose="020F0502020204030204" pitchFamily="34" charset="0"/>
                        </a:rPr>
                        <a:t>conforme </a:t>
                      </a:r>
                      <a:r>
                        <a:rPr lang="es-ES" sz="1900" b="0" i="0" u="none" strike="noStrike" dirty="0">
                          <a:solidFill>
                            <a:srgbClr val="000000"/>
                          </a:solidFill>
                          <a:effectLst/>
                          <a:latin typeface="Calibri" panose="020F0502020204030204" pitchFamily="34" charset="0"/>
                        </a:rPr>
                        <a:t>a las solicitudes se concluyeron y entregaron 7 ITCP-</a:t>
                      </a:r>
                      <a:r>
                        <a:rPr lang="es-ES" sz="1900" b="0" i="0" u="none" strike="noStrike" dirty="0" err="1">
                          <a:solidFill>
                            <a:srgbClr val="000000"/>
                          </a:solidFill>
                          <a:effectLst/>
                          <a:latin typeface="Calibri" panose="020F0502020204030204" pitchFamily="34" charset="0"/>
                        </a:rPr>
                        <a:t>FIVs</a:t>
                      </a:r>
                      <a:r>
                        <a:rPr lang="es-ES" sz="1900" b="0" i="0" u="none" strike="noStrike" dirty="0">
                          <a:solidFill>
                            <a:srgbClr val="000000"/>
                          </a:solidFill>
                          <a:effectLst/>
                          <a:latin typeface="Calibri" panose="020F0502020204030204" pitchFamily="34" charset="0"/>
                        </a:rPr>
                        <a:t>:</a:t>
                      </a:r>
                      <a:endParaRPr lang="es-MX" sz="1900" b="0" i="0" u="none" strike="noStrike" dirty="0">
                        <a:solidFill>
                          <a:srgbClr val="000000"/>
                        </a:solidFill>
                        <a:effectLst/>
                        <a:latin typeface="Calibri" panose="020F050202020403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615784"/>
                  </a:ext>
                </a:extLst>
              </a:tr>
              <a:tr h="1062443">
                <a:tc vMerge="1">
                  <a:txBody>
                    <a:bodyPr/>
                    <a:lstStyle/>
                    <a:p>
                      <a:endParaRPr lang="es-BO"/>
                    </a:p>
                  </a:txBody>
                  <a:tcPr/>
                </a:tc>
                <a:tc>
                  <a:txBody>
                    <a:bodyPr/>
                    <a:lstStyle/>
                    <a:p>
                      <a:pPr algn="ctr" fontAlgn="ctr"/>
                      <a:r>
                        <a:rPr lang="es-BO" sz="1800" b="1" i="0" u="none" strike="noStrike" dirty="0" err="1">
                          <a:solidFill>
                            <a:srgbClr val="000099"/>
                          </a:solidFill>
                          <a:effectLst/>
                          <a:latin typeface="Calibri" panose="020F0502020204030204" pitchFamily="34" charset="0"/>
                        </a:rPr>
                        <a:t>A2</a:t>
                      </a:r>
                      <a:endParaRPr lang="es-BO" sz="1800" b="1" i="0" u="none" strike="noStrike" dirty="0">
                        <a:solidFill>
                          <a:srgbClr val="000099"/>
                        </a:solidFill>
                        <a:effectLst/>
                        <a:latin typeface="Calibri" panose="020F0502020204030204" pitchFamily="34" charset="0"/>
                      </a:endParaRPr>
                    </a:p>
                    <a:p>
                      <a:pPr algn="ctr" fontAlgn="ctr"/>
                      <a:endParaRPr lang="es-BO" sz="1800" b="1" i="0" u="none" strike="noStrike" dirty="0">
                        <a:solidFill>
                          <a:srgbClr val="000000"/>
                        </a:solidFill>
                        <a:effectLst/>
                        <a:latin typeface="Calibri" panose="020F0502020204030204" pitchFamily="34" charset="0"/>
                      </a:endParaRPr>
                    </a:p>
                    <a:p>
                      <a:pPr algn="ctr" fontAlgn="ctr"/>
                      <a:r>
                        <a:rPr lang="es-BO" sz="1800" b="0" i="0" u="none" strike="noStrike" dirty="0">
                          <a:solidFill>
                            <a:srgbClr val="000000"/>
                          </a:solidFill>
                          <a:effectLst/>
                          <a:latin typeface="Calibri" panose="020F0502020204030204" pitchFamily="34" charset="0"/>
                        </a:rPr>
                        <a:t>12 documentos </a:t>
                      </a:r>
                      <a:r>
                        <a:rPr lang="es-BO" sz="1800" b="0" i="0" u="none" strike="noStrike" dirty="0" err="1">
                          <a:solidFill>
                            <a:srgbClr val="000000"/>
                          </a:solidFill>
                          <a:effectLst/>
                          <a:latin typeface="Calibri" panose="020F0502020204030204" pitchFamily="34" charset="0"/>
                        </a:rPr>
                        <a:t>ITCP</a:t>
                      </a:r>
                      <a:r>
                        <a:rPr lang="es-BO" sz="1800" b="0" i="0" u="none" strike="noStrike" dirty="0">
                          <a:solidFill>
                            <a:srgbClr val="000000"/>
                          </a:solidFill>
                          <a:effectLst/>
                          <a:latin typeface="Calibri" panose="020F0502020204030204" pitchFamily="34" charset="0"/>
                        </a:rPr>
                        <a:t>-FIV 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900" b="1" i="0" u="none" strike="noStrike" dirty="0">
                          <a:solidFill>
                            <a:srgbClr val="000000"/>
                          </a:solidFill>
                          <a:effectLst/>
                          <a:latin typeface="Calibri" panose="020F0502020204030204" pitchFamily="34" charset="0"/>
                        </a:rPr>
                        <a:t>Se remitieron 7 </a:t>
                      </a:r>
                      <a:r>
                        <a:rPr lang="es-ES" sz="1900" b="1" i="0" u="none" strike="noStrike" dirty="0" err="1">
                          <a:solidFill>
                            <a:srgbClr val="000000"/>
                          </a:solidFill>
                          <a:effectLst/>
                          <a:latin typeface="Calibri" panose="020F0502020204030204" pitchFamily="34" charset="0"/>
                        </a:rPr>
                        <a:t>ITCPs</a:t>
                      </a:r>
                      <a:r>
                        <a:rPr lang="es-ES" sz="1900" b="1" i="0" u="none" strike="noStrike" dirty="0">
                          <a:solidFill>
                            <a:srgbClr val="000000"/>
                          </a:solidFill>
                          <a:effectLst/>
                          <a:latin typeface="Calibri" panose="020F0502020204030204" pitchFamily="34" charset="0"/>
                        </a:rPr>
                        <a:t> a los solicitantes:</a:t>
                      </a:r>
                      <a:r>
                        <a:rPr lang="es-ES" sz="1900" b="0" i="0" u="none" strike="noStrike" dirty="0">
                          <a:solidFill>
                            <a:srgbClr val="000000"/>
                          </a:solidFill>
                          <a:effectLst/>
                          <a:latin typeface="Calibri" panose="020F0502020204030204" pitchFamily="34" charset="0"/>
                        </a:rPr>
                        <a:t>  </a:t>
                      </a:r>
                    </a:p>
                    <a:p>
                      <a:pPr algn="l" fontAlgn="t"/>
                      <a:r>
                        <a:rPr lang="es-ES" sz="1900" b="1" i="0" u="none" strike="noStrike" dirty="0">
                          <a:solidFill>
                            <a:srgbClr val="000000"/>
                          </a:solidFill>
                          <a:effectLst/>
                          <a:latin typeface="Calibri" panose="020F0502020204030204" pitchFamily="34" charset="0"/>
                        </a:rPr>
                        <a:t>1.</a:t>
                      </a:r>
                      <a:r>
                        <a:rPr lang="es-ES" sz="1900" b="0" i="0" u="none" strike="noStrike" dirty="0">
                          <a:solidFill>
                            <a:srgbClr val="000000"/>
                          </a:solidFill>
                          <a:effectLst/>
                          <a:latin typeface="Calibri" panose="020F0502020204030204" pitchFamily="34" charset="0"/>
                        </a:rPr>
                        <a:t> Tabla Laguna, San Juan Punta CBBA.   </a:t>
                      </a:r>
                    </a:p>
                    <a:p>
                      <a:pPr algn="l" fontAlgn="t"/>
                      <a:r>
                        <a:rPr lang="es-ES" sz="1900" b="1" i="0" u="none" strike="noStrike" dirty="0">
                          <a:solidFill>
                            <a:srgbClr val="000000"/>
                          </a:solidFill>
                          <a:effectLst/>
                          <a:latin typeface="Calibri" panose="020F0502020204030204" pitchFamily="34" charset="0"/>
                        </a:rPr>
                        <a:t>2. </a:t>
                      </a:r>
                      <a:r>
                        <a:rPr lang="es-ES" sz="1900" b="0" i="0" u="none" strike="noStrike" dirty="0">
                          <a:solidFill>
                            <a:srgbClr val="000000"/>
                          </a:solidFill>
                          <a:effectLst/>
                          <a:latin typeface="Calibri" panose="020F0502020204030204" pitchFamily="34" charset="0"/>
                        </a:rPr>
                        <a:t>Proyecto de Canales de Riego CAICO CBBA.</a:t>
                      </a:r>
                    </a:p>
                    <a:p>
                      <a:pPr algn="l" fontAlgn="t"/>
                      <a:r>
                        <a:rPr lang="es-ES" sz="1900" b="1" i="0" u="none" strike="noStrike" dirty="0">
                          <a:solidFill>
                            <a:srgbClr val="000000"/>
                          </a:solidFill>
                          <a:effectLst/>
                          <a:latin typeface="Calibri" panose="020F0502020204030204" pitchFamily="34" charset="0"/>
                        </a:rPr>
                        <a:t>3. </a:t>
                      </a:r>
                      <a:r>
                        <a:rPr lang="es-ES" sz="1900" b="0" i="0" u="none" strike="noStrike" dirty="0">
                          <a:solidFill>
                            <a:srgbClr val="000000"/>
                          </a:solidFill>
                          <a:effectLst/>
                          <a:latin typeface="Calibri" panose="020F0502020204030204" pitchFamily="34" charset="0"/>
                        </a:rPr>
                        <a:t>Revestimiento de Canales San </a:t>
                      </a:r>
                      <a:r>
                        <a:rPr lang="es-ES" sz="1900" b="0" i="0" u="none" strike="noStrike" dirty="0" err="1">
                          <a:solidFill>
                            <a:srgbClr val="000000"/>
                          </a:solidFill>
                          <a:effectLst/>
                          <a:latin typeface="Calibri" panose="020F0502020204030204" pitchFamily="34" charset="0"/>
                        </a:rPr>
                        <a:t>San</a:t>
                      </a:r>
                      <a:r>
                        <a:rPr lang="es-ES" sz="1900" b="0" i="0" u="none" strike="noStrike" dirty="0">
                          <a:solidFill>
                            <a:srgbClr val="000000"/>
                          </a:solidFill>
                          <a:effectLst/>
                          <a:latin typeface="Calibri" panose="020F0502020204030204" pitchFamily="34" charset="0"/>
                        </a:rPr>
                        <a:t> José CBBA.</a:t>
                      </a:r>
                    </a:p>
                    <a:p>
                      <a:pPr algn="l" fontAlgn="t"/>
                      <a:r>
                        <a:rPr lang="es-ES" sz="1900" b="1" i="0" u="none" strike="noStrike" dirty="0">
                          <a:solidFill>
                            <a:srgbClr val="000000"/>
                          </a:solidFill>
                          <a:effectLst/>
                          <a:latin typeface="Calibri" panose="020F0502020204030204" pitchFamily="34" charset="0"/>
                        </a:rPr>
                        <a:t>4.</a:t>
                      </a:r>
                      <a:r>
                        <a:rPr lang="es-ES" sz="1900" b="0" i="0" u="none" strike="noStrike" dirty="0">
                          <a:solidFill>
                            <a:srgbClr val="000000"/>
                          </a:solidFill>
                          <a:effectLst/>
                          <a:latin typeface="Calibri" panose="020F0502020204030204" pitchFamily="34" charset="0"/>
                        </a:rPr>
                        <a:t> Construcción Sistema de Riego, Comunidad </a:t>
                      </a:r>
                      <a:r>
                        <a:rPr lang="es-ES" sz="1900" b="0" i="0" u="none" strike="noStrike" dirty="0" err="1">
                          <a:solidFill>
                            <a:srgbClr val="000000"/>
                          </a:solidFill>
                          <a:effectLst/>
                          <a:latin typeface="Calibri" panose="020F0502020204030204" pitchFamily="34" charset="0"/>
                        </a:rPr>
                        <a:t>Tuhuaco</a:t>
                      </a:r>
                      <a:r>
                        <a:rPr lang="es-ES" sz="1900" b="0" i="0" u="none" strike="noStrike" dirty="0">
                          <a:solidFill>
                            <a:srgbClr val="000000"/>
                          </a:solidFill>
                          <a:effectLst/>
                          <a:latin typeface="Calibri" panose="020F0502020204030204" pitchFamily="34" charset="0"/>
                        </a:rPr>
                        <a:t> LA PAZ.  </a:t>
                      </a:r>
                    </a:p>
                    <a:p>
                      <a:pPr algn="l" fontAlgn="t"/>
                      <a:r>
                        <a:rPr lang="es-ES" sz="1900" b="1" i="0" u="none" strike="noStrike" dirty="0">
                          <a:solidFill>
                            <a:srgbClr val="000000"/>
                          </a:solidFill>
                          <a:effectLst/>
                          <a:latin typeface="Calibri" panose="020F0502020204030204" pitchFamily="34" charset="0"/>
                        </a:rPr>
                        <a:t>5.</a:t>
                      </a:r>
                      <a:r>
                        <a:rPr lang="es-ES" sz="1900" b="0" i="0" u="none" strike="noStrike" dirty="0">
                          <a:solidFill>
                            <a:srgbClr val="000000"/>
                          </a:solidFill>
                          <a:effectLst/>
                          <a:latin typeface="Calibri" panose="020F0502020204030204" pitchFamily="34" charset="0"/>
                        </a:rPr>
                        <a:t> </a:t>
                      </a:r>
                      <a:r>
                        <a:rPr lang="es-ES" sz="1800" b="0" i="0" u="none" strike="noStrike" dirty="0">
                          <a:solidFill>
                            <a:srgbClr val="000000"/>
                          </a:solidFill>
                          <a:effectLst/>
                          <a:latin typeface="Calibri" panose="020F0502020204030204" pitchFamily="34" charset="0"/>
                        </a:rPr>
                        <a:t>Mejoramiento y Ampliación del Sistema de Riego Cantón </a:t>
                      </a:r>
                      <a:r>
                        <a:rPr lang="es-ES" sz="1800" b="0" i="0" u="none" strike="noStrike" dirty="0" err="1">
                          <a:solidFill>
                            <a:srgbClr val="000000"/>
                          </a:solidFill>
                          <a:effectLst/>
                          <a:latin typeface="Calibri" panose="020F0502020204030204" pitchFamily="34" charset="0"/>
                        </a:rPr>
                        <a:t>Corpaputo</a:t>
                      </a:r>
                      <a:r>
                        <a:rPr lang="es-ES" sz="1800" b="0" i="0" u="none" strike="noStrike" dirty="0">
                          <a:solidFill>
                            <a:srgbClr val="000000"/>
                          </a:solidFill>
                          <a:effectLst/>
                          <a:latin typeface="Calibri" panose="020F0502020204030204" pitchFamily="34" charset="0"/>
                        </a:rPr>
                        <a:t> LA PAZ. </a:t>
                      </a:r>
                    </a:p>
                    <a:p>
                      <a:pPr algn="l" fontAlgn="t"/>
                      <a:r>
                        <a:rPr lang="es-ES" sz="1900" b="1" i="0" u="none" strike="noStrike" dirty="0">
                          <a:solidFill>
                            <a:srgbClr val="000000"/>
                          </a:solidFill>
                          <a:effectLst/>
                          <a:latin typeface="Calibri" panose="020F0502020204030204" pitchFamily="34" charset="0"/>
                        </a:rPr>
                        <a:t>6.</a:t>
                      </a:r>
                      <a:r>
                        <a:rPr lang="es-ES" sz="1900" b="0" i="0" u="none" strike="noStrike" dirty="0">
                          <a:solidFill>
                            <a:srgbClr val="000000"/>
                          </a:solidFill>
                          <a:effectLst/>
                          <a:latin typeface="Calibri" panose="020F0502020204030204" pitchFamily="34" charset="0"/>
                        </a:rPr>
                        <a:t> Proyecto Construcción Presa Amparillo CBBA.</a:t>
                      </a:r>
                    </a:p>
                    <a:p>
                      <a:pPr algn="l" fontAlgn="t"/>
                      <a:r>
                        <a:rPr lang="es-ES" sz="1900" b="1" i="0" u="none" strike="noStrike" dirty="0">
                          <a:solidFill>
                            <a:srgbClr val="000000"/>
                          </a:solidFill>
                          <a:effectLst/>
                          <a:latin typeface="Calibri" panose="020F0502020204030204" pitchFamily="34" charset="0"/>
                        </a:rPr>
                        <a:t>7.</a:t>
                      </a:r>
                      <a:r>
                        <a:rPr lang="es-ES" sz="1900" b="0" i="0" u="none" strike="noStrike" dirty="0">
                          <a:solidFill>
                            <a:srgbClr val="000000"/>
                          </a:solidFill>
                          <a:effectLst/>
                          <a:latin typeface="Calibri" panose="020F0502020204030204" pitchFamily="34" charset="0"/>
                        </a:rPr>
                        <a:t> Proyecto Construcción Presa </a:t>
                      </a:r>
                      <a:r>
                        <a:rPr lang="es-ES" sz="1900" b="0" i="0" u="none" strike="noStrike" dirty="0" err="1">
                          <a:solidFill>
                            <a:srgbClr val="000000"/>
                          </a:solidFill>
                          <a:effectLst/>
                          <a:latin typeface="Calibri" panose="020F0502020204030204" pitchFamily="34" charset="0"/>
                        </a:rPr>
                        <a:t>Chiricueva</a:t>
                      </a:r>
                      <a:r>
                        <a:rPr lang="es-ES" sz="1900" b="0" i="0" u="none" strike="noStrike" dirty="0">
                          <a:solidFill>
                            <a:srgbClr val="000000"/>
                          </a:solidFill>
                          <a:effectLst/>
                          <a:latin typeface="Calibri" panose="020F0502020204030204" pitchFamily="34" charset="0"/>
                        </a:rPr>
                        <a:t> CBBA.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0" i="0" u="none" strike="noStrike" dirty="0">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4232733"/>
                  </a:ext>
                </a:extLst>
              </a:tr>
            </a:tbl>
          </a:graphicData>
        </a:graphic>
      </p:graphicFrame>
      <p:pic>
        <p:nvPicPr>
          <p:cNvPr id="8" name="Imagen 7">
            <a:extLst>
              <a:ext uri="{FF2B5EF4-FFF2-40B4-BE49-F238E27FC236}">
                <a16:creationId xmlns="" xmlns:a16="http://schemas.microsoft.com/office/drawing/2014/main" id="{087EB56D-810D-4DCD-87E9-E383C3E48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64F5CA47-D0B6-4E1D-85C3-A08E64C615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7B3D9E0B-5E33-40E2-825C-A97659CAD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12" name="Grupo 11">
            <a:extLst>
              <a:ext uri="{FF2B5EF4-FFF2-40B4-BE49-F238E27FC236}">
                <a16:creationId xmlns="" xmlns:a16="http://schemas.microsoft.com/office/drawing/2014/main" id="{E665323D-C7C8-4677-B81F-298C302A7B8F}"/>
              </a:ext>
            </a:extLst>
          </p:cNvPr>
          <p:cNvGrpSpPr/>
          <p:nvPr/>
        </p:nvGrpSpPr>
        <p:grpSpPr>
          <a:xfrm>
            <a:off x="3575720" y="116632"/>
            <a:ext cx="7632848" cy="749697"/>
            <a:chOff x="3575720" y="116632"/>
            <a:chExt cx="7632848" cy="749697"/>
          </a:xfrm>
        </p:grpSpPr>
        <p:sp>
          <p:nvSpPr>
            <p:cNvPr id="13" name="CuadroTexto 12">
              <a:extLst>
                <a:ext uri="{FF2B5EF4-FFF2-40B4-BE49-F238E27FC236}">
                  <a16:creationId xmlns="" xmlns:a16="http://schemas.microsoft.com/office/drawing/2014/main" id="{1186F712-C2F7-4A30-A402-872C64441ABF}"/>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4" name="CuadroTexto 13">
              <a:extLst>
                <a:ext uri="{FF2B5EF4-FFF2-40B4-BE49-F238E27FC236}">
                  <a16:creationId xmlns="" xmlns:a16="http://schemas.microsoft.com/office/drawing/2014/main" id="{3025CE76-04D7-4D07-B4E0-45FCEDAA739A}"/>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3396704403"/>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52737"/>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9" name="Tabla 8">
            <a:extLst>
              <a:ext uri="{FF2B5EF4-FFF2-40B4-BE49-F238E27FC236}">
                <a16:creationId xmlns="" xmlns:a16="http://schemas.microsoft.com/office/drawing/2014/main" id="{C2D7A092-A21B-49AB-BE01-768024546F9B}"/>
              </a:ext>
            </a:extLst>
          </p:cNvPr>
          <p:cNvGraphicFramePr>
            <a:graphicFrameLocks noGrp="1"/>
          </p:cNvGraphicFramePr>
          <p:nvPr>
            <p:extLst>
              <p:ext uri="{D42A27DB-BD31-4B8C-83A1-F6EECF244321}">
                <p14:modId xmlns:p14="http://schemas.microsoft.com/office/powerpoint/2010/main" val="4055263937"/>
              </p:ext>
            </p:extLst>
          </p:nvPr>
        </p:nvGraphicFramePr>
        <p:xfrm>
          <a:off x="320788" y="1514403"/>
          <a:ext cx="11449272" cy="4838700"/>
        </p:xfrm>
        <a:graphic>
          <a:graphicData uri="http://schemas.openxmlformats.org/drawingml/2006/table">
            <a:tbl>
              <a:tblPr/>
              <a:tblGrid>
                <a:gridCol w="1526740">
                  <a:extLst>
                    <a:ext uri="{9D8B030D-6E8A-4147-A177-3AD203B41FA5}">
                      <a16:colId xmlns="" xmlns:a16="http://schemas.microsoft.com/office/drawing/2014/main" val="1741575581"/>
                    </a:ext>
                  </a:extLst>
                </a:gridCol>
                <a:gridCol w="1152128">
                  <a:extLst>
                    <a:ext uri="{9D8B030D-6E8A-4147-A177-3AD203B41FA5}">
                      <a16:colId xmlns="" xmlns:a16="http://schemas.microsoft.com/office/drawing/2014/main" val="960618091"/>
                    </a:ext>
                  </a:extLst>
                </a:gridCol>
                <a:gridCol w="7848872">
                  <a:extLst>
                    <a:ext uri="{9D8B030D-6E8A-4147-A177-3AD203B41FA5}">
                      <a16:colId xmlns="" xmlns:a16="http://schemas.microsoft.com/office/drawing/2014/main" val="4139807781"/>
                    </a:ext>
                  </a:extLst>
                </a:gridCol>
                <a:gridCol w="921532">
                  <a:extLst>
                    <a:ext uri="{9D8B030D-6E8A-4147-A177-3AD203B41FA5}">
                      <a16:colId xmlns="" xmlns:a16="http://schemas.microsoft.com/office/drawing/2014/main" val="3090065696"/>
                    </a:ext>
                  </a:extLst>
                </a:gridCol>
              </a:tblGrid>
              <a:tr h="209496">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418992">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7744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800" b="1" i="0" u="none" strike="noStrike" dirty="0" err="1">
                          <a:solidFill>
                            <a:srgbClr val="000099"/>
                          </a:solidFill>
                          <a:effectLst/>
                          <a:latin typeface="Calibri" panose="020F0502020204030204" pitchFamily="34" charset="0"/>
                        </a:rPr>
                        <a:t>OP2</a:t>
                      </a:r>
                      <a:r>
                        <a:rPr lang="es-ES" sz="1700" b="0" i="0" u="none" strike="noStrike" dirty="0">
                          <a:solidFill>
                            <a:srgbClr val="000000"/>
                          </a:solidFill>
                          <a:effectLst/>
                          <a:latin typeface="Calibri" panose="020F0502020204030204" pitchFamily="34" charset="0"/>
                        </a:rPr>
                        <a:t> Identificar y Elaborar </a:t>
                      </a:r>
                      <a:r>
                        <a:rPr lang="es-ES" sz="1700" b="0" i="0" u="none" strike="noStrike" dirty="0" err="1">
                          <a:solidFill>
                            <a:srgbClr val="000000"/>
                          </a:solidFill>
                          <a:effectLst/>
                          <a:latin typeface="Calibri" panose="020F0502020204030204" pitchFamily="34" charset="0"/>
                        </a:rPr>
                        <a:t>ITCP</a:t>
                      </a:r>
                      <a:r>
                        <a:rPr lang="es-ES" sz="1700" b="0" i="0" u="none" strike="noStrike" dirty="0">
                          <a:solidFill>
                            <a:srgbClr val="000000"/>
                          </a:solidFill>
                          <a:effectLst/>
                          <a:latin typeface="Calibri" panose="020F0502020204030204" pitchFamily="34" charset="0"/>
                        </a:rPr>
                        <a:t>-FIV de riego para la gestión de Pre inversión de acuerdo a la demanda de los Gobiernos Autónomos Municipales, en el marco de las normativas del sector riego.</a:t>
                      </a:r>
                    </a:p>
                    <a:p>
                      <a:endParaRPr lang="es-MX" dirty="0"/>
                    </a:p>
                  </a:txBody>
                  <a:tcPr>
                    <a:lnT w="6350" cap="flat" cmpd="sng" algn="ctr">
                      <a:solidFill>
                        <a:srgbClr val="000000"/>
                      </a:solidFill>
                      <a:prstDash val="solid"/>
                      <a:round/>
                      <a:headEnd type="none" w="med" len="med"/>
                      <a:tailEnd type="none" w="med" len="med"/>
                    </a:lnT>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BO" sz="1800" b="1" i="0" u="none" strike="noStrike" dirty="0" err="1">
                          <a:solidFill>
                            <a:srgbClr val="000099"/>
                          </a:solidFill>
                          <a:effectLst/>
                          <a:latin typeface="Calibri" panose="020F0502020204030204" pitchFamily="34" charset="0"/>
                        </a:rPr>
                        <a:t>A3</a:t>
                      </a:r>
                      <a:endParaRPr lang="es-BO" sz="1800" b="1" i="0" u="none" strike="noStrike" dirty="0">
                        <a:solidFill>
                          <a:srgbClr val="000099"/>
                        </a:solidFill>
                        <a:effectLst/>
                        <a:latin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endParaRPr lang="es-BO" sz="1800" b="0" i="0" u="none" strike="noStrike" dirty="0">
                        <a:solidFill>
                          <a:srgbClr val="000000"/>
                        </a:solidFill>
                        <a:effectLst/>
                        <a:latin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s-BO" sz="1800" b="0" i="0" u="none" strike="noStrike" dirty="0">
                          <a:solidFill>
                            <a:srgbClr val="000000"/>
                          </a:solidFill>
                          <a:effectLst/>
                          <a:latin typeface="Calibri" panose="020F0502020204030204" pitchFamily="34" charset="0"/>
                        </a:rPr>
                        <a:t>5 informes de evaluación.</a:t>
                      </a: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t" latinLnBrk="0" hangingPunct="1">
                        <a:lnSpc>
                          <a:spcPct val="100000"/>
                        </a:lnSpc>
                        <a:spcBef>
                          <a:spcPts val="0"/>
                        </a:spcBef>
                        <a:spcAft>
                          <a:spcPts val="0"/>
                        </a:spcAft>
                        <a:buClrTx/>
                        <a:buSzTx/>
                        <a:buFontTx/>
                        <a:buNone/>
                        <a:tabLst/>
                        <a:defRPr/>
                      </a:pPr>
                      <a:r>
                        <a:rPr lang="es-ES" sz="1800" b="0" i="0" u="none" strike="noStrike" dirty="0">
                          <a:solidFill>
                            <a:schemeClr val="tx1"/>
                          </a:solidFill>
                          <a:effectLst/>
                          <a:latin typeface="Calibri" panose="020F0502020204030204" pitchFamily="34" charset="0"/>
                        </a:rPr>
                        <a:t>Se ajustaron 5 ITCP-FIV </a:t>
                      </a:r>
                      <a:r>
                        <a:rPr lang="es-ES" sz="1800" b="0" i="0" u="none" strike="noStrike" dirty="0" smtClean="0">
                          <a:solidFill>
                            <a:schemeClr val="tx1"/>
                          </a:solidFill>
                          <a:effectLst/>
                          <a:latin typeface="Calibri" panose="020F0502020204030204" pitchFamily="34" charset="0"/>
                        </a:rPr>
                        <a:t>:</a:t>
                      </a:r>
                    </a:p>
                    <a:p>
                      <a:pPr marL="0" marR="0" indent="0" algn="l" defTabSz="685800" rtl="0" eaLnBrk="1" fontAlgn="t" latinLnBrk="0" hangingPunct="1">
                        <a:lnSpc>
                          <a:spcPct val="100000"/>
                        </a:lnSpc>
                        <a:spcBef>
                          <a:spcPts val="0"/>
                        </a:spcBef>
                        <a:spcAft>
                          <a:spcPts val="0"/>
                        </a:spcAft>
                        <a:buClrTx/>
                        <a:buSzTx/>
                        <a:buFontTx/>
                        <a:buNone/>
                        <a:tabLst/>
                        <a:defRPr/>
                      </a:pPr>
                      <a:endParaRPr lang="es-ES" sz="1800" b="0" i="0" u="none" strike="noStrike" dirty="0">
                        <a:solidFill>
                          <a:schemeClr val="tx1"/>
                        </a:solidFill>
                        <a:effectLst/>
                        <a:latin typeface="Calibri" panose="020F0502020204030204" pitchFamily="34" charset="0"/>
                      </a:endParaRP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1</a:t>
                      </a:r>
                      <a:r>
                        <a:rPr lang="es-ES" sz="1800" b="0" i="0" u="none" strike="noStrike" dirty="0">
                          <a:solidFill>
                            <a:schemeClr val="tx1"/>
                          </a:solidFill>
                          <a:effectLst/>
                          <a:latin typeface="Calibri" panose="020F0502020204030204" pitchFamily="34" charset="0"/>
                        </a:rPr>
                        <a:t>. Proyecto </a:t>
                      </a:r>
                      <a:r>
                        <a:rPr lang="es-ES" sz="1800" b="0" i="0" u="none" strike="noStrike" dirty="0" err="1">
                          <a:solidFill>
                            <a:schemeClr val="tx1"/>
                          </a:solidFill>
                          <a:effectLst/>
                          <a:latin typeface="Calibri" panose="020F0502020204030204" pitchFamily="34" charset="0"/>
                        </a:rPr>
                        <a:t>Múltple</a:t>
                      </a:r>
                      <a:r>
                        <a:rPr lang="es-ES" sz="1800" b="0" i="0" u="none" strike="noStrike" dirty="0">
                          <a:solidFill>
                            <a:schemeClr val="tx1"/>
                          </a:solidFill>
                          <a:effectLst/>
                          <a:latin typeface="Calibri" panose="020F0502020204030204" pitchFamily="34" charset="0"/>
                        </a:rPr>
                        <a:t> Sistema de Riego y Agua Potable </a:t>
                      </a:r>
                      <a:r>
                        <a:rPr lang="es-ES" sz="1800" b="0" i="0" u="none" strike="noStrike" dirty="0" err="1">
                          <a:solidFill>
                            <a:schemeClr val="tx1"/>
                          </a:solidFill>
                          <a:effectLst/>
                          <a:latin typeface="Calibri" panose="020F0502020204030204" pitchFamily="34" charset="0"/>
                        </a:rPr>
                        <a:t>Chojña</a:t>
                      </a:r>
                      <a:r>
                        <a:rPr lang="es-ES" sz="1800" b="0" i="0" u="none" strike="noStrike" dirty="0">
                          <a:solidFill>
                            <a:schemeClr val="tx1"/>
                          </a:solidFill>
                          <a:effectLst/>
                          <a:latin typeface="Calibri" panose="020F0502020204030204" pitchFamily="34" charset="0"/>
                        </a:rPr>
                        <a:t> </a:t>
                      </a:r>
                      <a:r>
                        <a:rPr lang="es-ES" sz="1800" b="0" i="0" u="none" strike="noStrike" dirty="0" err="1">
                          <a:solidFill>
                            <a:schemeClr val="tx1"/>
                          </a:solidFill>
                          <a:effectLst/>
                          <a:latin typeface="Calibri" panose="020F0502020204030204" pitchFamily="34" charset="0"/>
                        </a:rPr>
                        <a:t>khota</a:t>
                      </a:r>
                      <a:r>
                        <a:rPr lang="es-ES" sz="1800" b="0" i="0" u="none" strike="noStrike" dirty="0">
                          <a:solidFill>
                            <a:schemeClr val="tx1"/>
                          </a:solidFill>
                          <a:effectLst/>
                          <a:latin typeface="Calibri" panose="020F0502020204030204" pitchFamily="34" charset="0"/>
                        </a:rPr>
                        <a:t>.</a:t>
                      </a: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2</a:t>
                      </a:r>
                      <a:r>
                        <a:rPr lang="es-ES" sz="1800" b="0" i="0" u="none" strike="noStrike" dirty="0">
                          <a:solidFill>
                            <a:schemeClr val="tx1"/>
                          </a:solidFill>
                          <a:effectLst/>
                          <a:latin typeface="Calibri" panose="020F0502020204030204" pitchFamily="34" charset="0"/>
                        </a:rPr>
                        <a:t>. Const. Presa </a:t>
                      </a:r>
                      <a:r>
                        <a:rPr lang="es-ES" sz="1800" b="0" i="0" u="none" strike="noStrike" dirty="0" err="1">
                          <a:solidFill>
                            <a:schemeClr val="tx1"/>
                          </a:solidFill>
                          <a:effectLst/>
                          <a:latin typeface="Calibri" panose="020F0502020204030204" pitchFamily="34" charset="0"/>
                        </a:rPr>
                        <a:t>Sijllawiri</a:t>
                      </a:r>
                      <a:r>
                        <a:rPr lang="es-ES" sz="1800" b="0" i="0" u="none" strike="noStrike" dirty="0">
                          <a:solidFill>
                            <a:schemeClr val="tx1"/>
                          </a:solidFill>
                          <a:effectLst/>
                          <a:latin typeface="Calibri" panose="020F0502020204030204" pitchFamily="34" charset="0"/>
                        </a:rPr>
                        <a:t>-Yocalla.</a:t>
                      </a: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3</a:t>
                      </a:r>
                      <a:r>
                        <a:rPr lang="es-ES" sz="1800" b="0" i="0" u="none" strike="noStrike" dirty="0">
                          <a:solidFill>
                            <a:schemeClr val="tx1"/>
                          </a:solidFill>
                          <a:effectLst/>
                          <a:latin typeface="Calibri" panose="020F0502020204030204" pitchFamily="34" charset="0"/>
                        </a:rPr>
                        <a:t>. Const. </a:t>
                      </a:r>
                      <a:r>
                        <a:rPr lang="es-ES" sz="1800" b="0" i="0" u="none" strike="noStrike" dirty="0" err="1">
                          <a:solidFill>
                            <a:schemeClr val="tx1"/>
                          </a:solidFill>
                          <a:effectLst/>
                          <a:latin typeface="Calibri" panose="020F0502020204030204" pitchFamily="34" charset="0"/>
                        </a:rPr>
                        <a:t>Sist</a:t>
                      </a:r>
                      <a:r>
                        <a:rPr lang="es-ES" sz="1800" b="0" i="0" u="none" strike="noStrike" dirty="0">
                          <a:solidFill>
                            <a:schemeClr val="tx1"/>
                          </a:solidFill>
                          <a:effectLst/>
                          <a:latin typeface="Calibri" panose="020F0502020204030204" pitchFamily="34" charset="0"/>
                        </a:rPr>
                        <a:t>. Riego </a:t>
                      </a:r>
                      <a:r>
                        <a:rPr lang="es-ES" sz="1800" b="0" i="0" u="none" strike="noStrike" dirty="0" err="1">
                          <a:solidFill>
                            <a:schemeClr val="tx1"/>
                          </a:solidFill>
                          <a:effectLst/>
                          <a:latin typeface="Calibri" panose="020F0502020204030204" pitchFamily="34" charset="0"/>
                        </a:rPr>
                        <a:t>Suriquiña</a:t>
                      </a:r>
                      <a:r>
                        <a:rPr lang="es-ES" sz="1800" b="0" i="0" u="none" strike="noStrike" dirty="0">
                          <a:solidFill>
                            <a:schemeClr val="tx1"/>
                          </a:solidFill>
                          <a:effectLst/>
                          <a:latin typeface="Calibri" panose="020F0502020204030204" pitchFamily="34" charset="0"/>
                        </a:rPr>
                        <a:t>-Batallas.</a:t>
                      </a: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4.</a:t>
                      </a:r>
                      <a:r>
                        <a:rPr lang="es-ES" sz="1800" b="0" i="0" u="none" strike="noStrike" dirty="0">
                          <a:solidFill>
                            <a:schemeClr val="tx1"/>
                          </a:solidFill>
                          <a:effectLst/>
                          <a:latin typeface="Calibri" panose="020F0502020204030204" pitchFamily="34" charset="0"/>
                        </a:rPr>
                        <a:t> Const. Presa Chiri Cueva Sacaba.</a:t>
                      </a: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5.</a:t>
                      </a:r>
                      <a:r>
                        <a:rPr lang="es-ES" sz="1800" b="0" i="0" u="none" strike="noStrike" dirty="0">
                          <a:solidFill>
                            <a:schemeClr val="tx1"/>
                          </a:solidFill>
                          <a:effectLst/>
                          <a:latin typeface="Calibri" panose="020F0502020204030204" pitchFamily="34" charset="0"/>
                        </a:rPr>
                        <a:t> Const. Presa Amparillo-Sacaba) en coordinación con la UCEP MI RIEGO.</a:t>
                      </a:r>
                    </a:p>
                    <a:p>
                      <a:pPr marL="0" marR="0" indent="0" algn="l" defTabSz="685800" rtl="0" eaLnBrk="1" fontAlgn="t" latinLnBrk="0" hangingPunct="1">
                        <a:lnSpc>
                          <a:spcPct val="100000"/>
                        </a:lnSpc>
                        <a:spcBef>
                          <a:spcPts val="0"/>
                        </a:spcBef>
                        <a:spcAft>
                          <a:spcPts val="0"/>
                        </a:spcAft>
                        <a:buClrTx/>
                        <a:buSzTx/>
                        <a:buFontTx/>
                        <a:buNone/>
                        <a:tabLst/>
                        <a:defRPr/>
                      </a:pPr>
                      <a:endParaRPr lang="es-ES" sz="1800" b="0" i="0" u="none" strike="noStrike" dirty="0">
                        <a:solidFill>
                          <a:schemeClr val="tx1"/>
                        </a:solidFill>
                        <a:effectLst/>
                        <a:latin typeface="Calibri" panose="020F0502020204030204" pitchFamily="34" charset="0"/>
                      </a:endParaRPr>
                    </a:p>
                    <a:p>
                      <a:pPr marL="0" marR="0" indent="0" algn="l" defTabSz="685800" rtl="0" eaLnBrk="1" fontAlgn="t" latinLnBrk="0" hangingPunct="1">
                        <a:lnSpc>
                          <a:spcPct val="100000"/>
                        </a:lnSpc>
                        <a:spcBef>
                          <a:spcPts val="0"/>
                        </a:spcBef>
                        <a:spcAft>
                          <a:spcPts val="0"/>
                        </a:spcAft>
                        <a:buClrTx/>
                        <a:buSzTx/>
                        <a:buFontTx/>
                        <a:buNone/>
                        <a:tabLst/>
                        <a:defRPr/>
                      </a:pPr>
                      <a:r>
                        <a:rPr lang="es-ES" sz="1800" b="1" i="0" u="none" strike="noStrike" dirty="0">
                          <a:solidFill>
                            <a:schemeClr val="tx1"/>
                          </a:solidFill>
                          <a:effectLst/>
                          <a:latin typeface="Calibri" panose="020F0502020204030204" pitchFamily="34" charset="0"/>
                        </a:rPr>
                        <a:t>No llegaron solicitudes para elaboración de </a:t>
                      </a:r>
                      <a:r>
                        <a:rPr lang="es-ES" sz="1800" b="1" i="0" u="none" strike="noStrike" dirty="0" err="1">
                          <a:solidFill>
                            <a:schemeClr val="tx1"/>
                          </a:solidFill>
                          <a:effectLst/>
                          <a:latin typeface="Calibri" panose="020F0502020204030204" pitchFamily="34" charset="0"/>
                        </a:rPr>
                        <a:t>EDTPs</a:t>
                      </a:r>
                      <a:r>
                        <a:rPr lang="es-ES" sz="1800" b="1" i="0" u="none" strike="noStrike" dirty="0">
                          <a:solidFill>
                            <a:schemeClr val="tx1"/>
                          </a:solidFill>
                          <a:effectLst/>
                          <a:latin typeface="Calibri" panose="020F0502020204030204" pitchFamily="34" charset="0"/>
                        </a:rPr>
                        <a:t>.</a:t>
                      </a:r>
                    </a:p>
                    <a:p>
                      <a:pPr marL="0" marR="0" indent="0" algn="l" defTabSz="685800" rtl="0" eaLnBrk="1" fontAlgn="t" latinLnBrk="0" hangingPunct="1">
                        <a:lnSpc>
                          <a:spcPct val="100000"/>
                        </a:lnSpc>
                        <a:spcBef>
                          <a:spcPts val="0"/>
                        </a:spcBef>
                        <a:spcAft>
                          <a:spcPts val="0"/>
                        </a:spcAft>
                        <a:buClrTx/>
                        <a:buSzTx/>
                        <a:buFontTx/>
                        <a:buNone/>
                        <a:tabLst/>
                        <a:defRPr/>
                      </a:pPr>
                      <a:endParaRPr lang="es-ES" sz="1800" b="1" i="0" u="none" strike="noStrike" dirty="0">
                        <a:solidFill>
                          <a:schemeClr val="tx1"/>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8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8" name="Imagen 7">
            <a:extLst>
              <a:ext uri="{FF2B5EF4-FFF2-40B4-BE49-F238E27FC236}">
                <a16:creationId xmlns="" xmlns:a16="http://schemas.microsoft.com/office/drawing/2014/main" id="{087EB56D-810D-4DCD-87E9-E383C3E48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64F5CA47-D0B6-4E1D-85C3-A08E64C615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7B3D9E0B-5E33-40E2-825C-A97659CAD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12" name="Grupo 11">
            <a:extLst>
              <a:ext uri="{FF2B5EF4-FFF2-40B4-BE49-F238E27FC236}">
                <a16:creationId xmlns="" xmlns:a16="http://schemas.microsoft.com/office/drawing/2014/main" id="{E665323D-C7C8-4677-B81F-298C302A7B8F}"/>
              </a:ext>
            </a:extLst>
          </p:cNvPr>
          <p:cNvGrpSpPr/>
          <p:nvPr/>
        </p:nvGrpSpPr>
        <p:grpSpPr>
          <a:xfrm>
            <a:off x="3575720" y="116632"/>
            <a:ext cx="7632848" cy="749697"/>
            <a:chOff x="3575720" y="116632"/>
            <a:chExt cx="7632848" cy="749697"/>
          </a:xfrm>
        </p:grpSpPr>
        <p:sp>
          <p:nvSpPr>
            <p:cNvPr id="13" name="CuadroTexto 12">
              <a:extLst>
                <a:ext uri="{FF2B5EF4-FFF2-40B4-BE49-F238E27FC236}">
                  <a16:creationId xmlns="" xmlns:a16="http://schemas.microsoft.com/office/drawing/2014/main" id="{1186F712-C2F7-4A30-A402-872C64441ABF}"/>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4" name="CuadroTexto 13">
              <a:extLst>
                <a:ext uri="{FF2B5EF4-FFF2-40B4-BE49-F238E27FC236}">
                  <a16:creationId xmlns="" xmlns:a16="http://schemas.microsoft.com/office/drawing/2014/main" id="{3025CE76-04D7-4D07-B4E0-45FCEDAA739A}"/>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52604808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52737"/>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9" name="Tabla 8">
            <a:extLst>
              <a:ext uri="{FF2B5EF4-FFF2-40B4-BE49-F238E27FC236}">
                <a16:creationId xmlns="" xmlns:a16="http://schemas.microsoft.com/office/drawing/2014/main" id="{C2D7A092-A21B-49AB-BE01-768024546F9B}"/>
              </a:ext>
            </a:extLst>
          </p:cNvPr>
          <p:cNvGraphicFramePr>
            <a:graphicFrameLocks noGrp="1"/>
          </p:cNvGraphicFramePr>
          <p:nvPr>
            <p:extLst>
              <p:ext uri="{D42A27DB-BD31-4B8C-83A1-F6EECF244321}">
                <p14:modId xmlns:p14="http://schemas.microsoft.com/office/powerpoint/2010/main" val="250053988"/>
              </p:ext>
            </p:extLst>
          </p:nvPr>
        </p:nvGraphicFramePr>
        <p:xfrm>
          <a:off x="407369" y="1196752"/>
          <a:ext cx="11449271" cy="5425440"/>
        </p:xfrm>
        <a:graphic>
          <a:graphicData uri="http://schemas.openxmlformats.org/drawingml/2006/table">
            <a:tbl>
              <a:tblPr/>
              <a:tblGrid>
                <a:gridCol w="1368152">
                  <a:extLst>
                    <a:ext uri="{9D8B030D-6E8A-4147-A177-3AD203B41FA5}">
                      <a16:colId xmlns="" xmlns:a16="http://schemas.microsoft.com/office/drawing/2014/main" val="1741575581"/>
                    </a:ext>
                  </a:extLst>
                </a:gridCol>
                <a:gridCol w="1224136">
                  <a:extLst>
                    <a:ext uri="{9D8B030D-6E8A-4147-A177-3AD203B41FA5}">
                      <a16:colId xmlns="" xmlns:a16="http://schemas.microsoft.com/office/drawing/2014/main" val="960618091"/>
                    </a:ext>
                  </a:extLst>
                </a:gridCol>
                <a:gridCol w="7920880">
                  <a:extLst>
                    <a:ext uri="{9D8B030D-6E8A-4147-A177-3AD203B41FA5}">
                      <a16:colId xmlns="" xmlns:a16="http://schemas.microsoft.com/office/drawing/2014/main" val="4139807781"/>
                    </a:ext>
                  </a:extLst>
                </a:gridCol>
                <a:gridCol w="936103">
                  <a:extLst>
                    <a:ext uri="{9D8B030D-6E8A-4147-A177-3AD203B41FA5}">
                      <a16:colId xmlns="" xmlns:a16="http://schemas.microsoft.com/office/drawing/2014/main" val="3606268044"/>
                    </a:ext>
                  </a:extLst>
                </a:gridCol>
              </a:tblGrid>
              <a:tr h="185585">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30363548"/>
                  </a:ext>
                </a:extLst>
              </a:tr>
              <a:tr h="374791">
                <a:tc>
                  <a:txBody>
                    <a:bodyPr/>
                    <a:lstStyle/>
                    <a:p>
                      <a:pPr algn="ctr" fontAlgn="ctr"/>
                      <a:r>
                        <a:rPr lang="es-BO" sz="1400" b="1" i="0" u="none" strike="noStrike" dirty="0">
                          <a:solidFill>
                            <a:srgbClr val="FFFFFF"/>
                          </a:solidFill>
                          <a:effectLst/>
                          <a:latin typeface="Calibri" panose="020F0502020204030204" pitchFamily="34" charset="0"/>
                        </a:rPr>
                        <a:t>ACCIÓN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584745170"/>
                  </a:ext>
                </a:extLst>
              </a:tr>
              <a:tr h="584056">
                <a:tc rowSpan="3">
                  <a:txBody>
                    <a:bodyPr/>
                    <a:lstStyle/>
                    <a:p>
                      <a:pPr algn="l" fontAlgn="ctr"/>
                      <a:r>
                        <a:rPr lang="es-ES" sz="1800" b="1" i="0" u="none" strike="noStrike" dirty="0" err="1">
                          <a:solidFill>
                            <a:srgbClr val="000099"/>
                          </a:solidFill>
                          <a:effectLst/>
                          <a:latin typeface="Calibri" panose="020F0502020204030204" pitchFamily="34" charset="0"/>
                        </a:rPr>
                        <a:t>OP3</a:t>
                      </a:r>
                      <a:r>
                        <a:rPr lang="es-ES" sz="1600" b="0" i="0" u="none" strike="noStrike" dirty="0">
                          <a:solidFill>
                            <a:srgbClr val="000000"/>
                          </a:solidFill>
                          <a:effectLst/>
                          <a:latin typeface="Calibri" panose="020F0502020204030204" pitchFamily="34" charset="0"/>
                        </a:rPr>
                        <a:t> Realizar la supervisión mediante el seguimiento y evaluación técnica al Servicio de  A/AT de proyectos de riego.</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600" b="1" i="0" u="none" strike="noStrike" dirty="0" err="1">
                          <a:solidFill>
                            <a:srgbClr val="000099"/>
                          </a:solidFill>
                          <a:effectLst/>
                          <a:latin typeface="Calibri" panose="020F0502020204030204" pitchFamily="34" charset="0"/>
                        </a:rPr>
                        <a:t>A1</a:t>
                      </a:r>
                      <a:endParaRPr lang="es-BO" sz="1600" b="1" i="0" u="none" strike="noStrike" dirty="0">
                        <a:solidFill>
                          <a:srgbClr val="000099"/>
                        </a:solidFill>
                        <a:effectLst/>
                        <a:latin typeface="Calibri" panose="020F0502020204030204" pitchFamily="34" charset="0"/>
                      </a:endParaRPr>
                    </a:p>
                    <a:p>
                      <a:pPr algn="ctr" fontAlgn="ctr"/>
                      <a:r>
                        <a:rPr lang="es-BO" sz="1600" b="0" i="0" u="none" strike="noStrike" dirty="0">
                          <a:solidFill>
                            <a:srgbClr val="000000"/>
                          </a:solidFill>
                          <a:effectLst/>
                          <a:latin typeface="Calibri" panose="020F0502020204030204" pitchFamily="34" charset="0"/>
                        </a:rPr>
                        <a:t>2 informes semestrales reportados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700" b="1" i="0" u="none" strike="noStrike" dirty="0">
                          <a:solidFill>
                            <a:srgbClr val="000000"/>
                          </a:solidFill>
                          <a:effectLst/>
                          <a:latin typeface="Calibri" panose="020F0502020204030204" pitchFamily="34" charset="0"/>
                        </a:rPr>
                        <a:t>1.</a:t>
                      </a:r>
                      <a:r>
                        <a:rPr lang="es-ES" sz="1700" b="0" i="0" u="none" strike="noStrike" dirty="0">
                          <a:solidFill>
                            <a:srgbClr val="000000"/>
                          </a:solidFill>
                          <a:effectLst/>
                          <a:latin typeface="Calibri" panose="020F0502020204030204" pitchFamily="34" charset="0"/>
                        </a:rPr>
                        <a:t> El SENARI en cumplimiento a los convenios Interinstitucionales reportó en el mes de julio el primer informe semestral a la UCEP MI RIEGO-</a:t>
                      </a:r>
                      <a:r>
                        <a:rPr lang="es-ES" sz="1700" b="0" i="0" u="none" strike="noStrike" dirty="0" err="1">
                          <a:solidFill>
                            <a:srgbClr val="000000"/>
                          </a:solidFill>
                          <a:effectLst/>
                          <a:latin typeface="Calibri" panose="020F0502020204030204" pitchFamily="34" charset="0"/>
                        </a:rPr>
                        <a:t>MMAyA</a:t>
                      </a:r>
                      <a:r>
                        <a:rPr lang="es-ES" sz="1700" b="0" i="0" u="none" strike="noStrike" dirty="0">
                          <a:solidFill>
                            <a:srgbClr val="000000"/>
                          </a:solidFill>
                          <a:effectLst/>
                          <a:latin typeface="Calibri" panose="020F0502020204030204" pitchFamily="34" charset="0"/>
                        </a:rPr>
                        <a:t>.</a:t>
                      </a:r>
                    </a:p>
                    <a:p>
                      <a:pPr algn="l" fontAlgn="ctr"/>
                      <a:r>
                        <a:rPr lang="es-ES" sz="1700" b="1" i="0" u="none" strike="noStrike" dirty="0">
                          <a:solidFill>
                            <a:srgbClr val="000000"/>
                          </a:solidFill>
                          <a:effectLst/>
                          <a:latin typeface="Calibri" panose="020F0502020204030204" pitchFamily="34" charset="0"/>
                        </a:rPr>
                        <a:t>2.</a:t>
                      </a:r>
                      <a:r>
                        <a:rPr lang="es-ES" sz="1700" b="0" i="0" u="none" strike="noStrike" dirty="0">
                          <a:solidFill>
                            <a:srgbClr val="000000"/>
                          </a:solidFill>
                          <a:effectLst/>
                          <a:latin typeface="Calibri" panose="020F0502020204030204" pitchFamily="34" charset="0"/>
                        </a:rPr>
                        <a:t> Se tiene también el Informe semestral CITE:SENARI/UPPRA/N°109/2020 de fecha 31/12-2020 del Responsable de Seguimiento y Monitoreo de Proyectos.</a:t>
                      </a:r>
                      <a:endParaRPr lang="es-ES" sz="1700" b="0" i="0" u="none" strike="noStrike" dirty="0">
                        <a:solidFill>
                          <a:srgbClr val="00008E"/>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7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2045165"/>
                  </a:ext>
                </a:extLst>
              </a:tr>
              <a:tr h="531088">
                <a:tc vMerge="1">
                  <a:txBody>
                    <a:bodyPr/>
                    <a:lstStyle/>
                    <a:p>
                      <a:endParaRPr lang="es-MX"/>
                    </a:p>
                  </a:txBody>
                  <a:tcPr/>
                </a:tc>
                <a:tc>
                  <a:txBody>
                    <a:bodyPr/>
                    <a:lstStyle/>
                    <a:p>
                      <a:pPr algn="ctr" fontAlgn="ctr"/>
                      <a:r>
                        <a:rPr lang="es-ES" sz="1600" b="1" i="0" u="none" strike="noStrike" dirty="0" err="1">
                          <a:solidFill>
                            <a:srgbClr val="000099"/>
                          </a:solidFill>
                          <a:effectLst/>
                          <a:latin typeface="Calibri" panose="020F0502020204030204" pitchFamily="34" charset="0"/>
                        </a:rPr>
                        <a:t>A2</a:t>
                      </a:r>
                      <a:endParaRPr lang="es-ES" sz="1600" b="1" i="0" u="none" strike="noStrike" dirty="0">
                        <a:solidFill>
                          <a:srgbClr val="000099"/>
                        </a:solidFill>
                        <a:effectLst/>
                        <a:latin typeface="Calibri" panose="020F0502020204030204" pitchFamily="34" charset="0"/>
                      </a:endParaRPr>
                    </a:p>
                    <a:p>
                      <a:pPr algn="ctr" fontAlgn="ctr"/>
                      <a:endParaRPr lang="es-ES" sz="1600" b="0" i="0" u="none" strike="noStrike" dirty="0">
                        <a:solidFill>
                          <a:srgbClr val="000000"/>
                        </a:solidFill>
                        <a:effectLst/>
                        <a:latin typeface="Calibri" panose="020F0502020204030204" pitchFamily="34" charset="0"/>
                      </a:endParaRPr>
                    </a:p>
                    <a:p>
                      <a:pPr algn="ctr" fontAlgn="ctr"/>
                      <a:r>
                        <a:rPr lang="es-ES" sz="1600" b="0" i="0" u="none" strike="noStrike" dirty="0">
                          <a:solidFill>
                            <a:srgbClr val="000000"/>
                          </a:solidFill>
                          <a:effectLst/>
                          <a:latin typeface="Calibri" panose="020F0502020204030204" pitchFamily="34" charset="0"/>
                        </a:rPr>
                        <a:t>5 Informes de supervisión- evaluación y/o actas de visita </a:t>
                      </a:r>
                      <a:endParaRPr lang="es-BO"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700" b="0" i="0" u="none" strike="noStrike" dirty="0">
                          <a:solidFill>
                            <a:schemeClr val="tx1"/>
                          </a:solidFill>
                          <a:effectLst/>
                          <a:latin typeface="Calibri" panose="020F0502020204030204" pitchFamily="34" charset="0"/>
                        </a:rPr>
                        <a:t>Se realizó la supervisión del componente A/AT de los proyectos de riego del Depto. La Paz:</a:t>
                      </a:r>
                    </a:p>
                    <a:p>
                      <a:pPr algn="l" fontAlgn="ctr"/>
                      <a:r>
                        <a:rPr lang="es-MX" sz="1700" b="1" i="0" u="none" strike="noStrike" dirty="0">
                          <a:solidFill>
                            <a:schemeClr val="tx1"/>
                          </a:solidFill>
                          <a:effectLst/>
                          <a:latin typeface="Calibri" panose="020F0502020204030204" pitchFamily="34" charset="0"/>
                        </a:rPr>
                        <a:t>1.</a:t>
                      </a:r>
                      <a:r>
                        <a:rPr lang="es-MX" sz="1700" b="0" i="0" u="none" strike="noStrike" dirty="0">
                          <a:solidFill>
                            <a:schemeClr val="tx1"/>
                          </a:solidFill>
                          <a:effectLst/>
                          <a:latin typeface="Calibri" panose="020F0502020204030204" pitchFamily="34" charset="0"/>
                        </a:rPr>
                        <a:t> Mejoramiento y Ampliación Sistema de Riego </a:t>
                      </a:r>
                      <a:r>
                        <a:rPr lang="es-MX" sz="1700" b="0" i="0" u="none" strike="noStrike" dirty="0" err="1">
                          <a:solidFill>
                            <a:schemeClr val="tx1"/>
                          </a:solidFill>
                          <a:effectLst/>
                          <a:latin typeface="Calibri" panose="020F0502020204030204" pitchFamily="34" charset="0"/>
                        </a:rPr>
                        <a:t>Tilacoca-Carabuco</a:t>
                      </a:r>
                      <a:r>
                        <a:rPr lang="es-MX" sz="1700" b="0" i="0" u="none" strike="noStrike" dirty="0">
                          <a:solidFill>
                            <a:schemeClr val="tx1"/>
                          </a:solidFill>
                          <a:effectLst/>
                          <a:latin typeface="Calibri" panose="020F0502020204030204" pitchFamily="34" charset="0"/>
                        </a:rPr>
                        <a:t> (Acompañamiento).</a:t>
                      </a:r>
                    </a:p>
                    <a:p>
                      <a:pPr algn="l" fontAlgn="ctr"/>
                      <a:r>
                        <a:rPr lang="es-MX" sz="1700" b="1" i="0" u="none" strike="noStrike" dirty="0">
                          <a:solidFill>
                            <a:schemeClr val="tx1"/>
                          </a:solidFill>
                          <a:effectLst/>
                          <a:latin typeface="Calibri" panose="020F0502020204030204" pitchFamily="34" charset="0"/>
                        </a:rPr>
                        <a:t>2.</a:t>
                      </a:r>
                      <a:r>
                        <a:rPr lang="es-MX" sz="1700" b="0" i="0" u="none" strike="noStrike" dirty="0">
                          <a:solidFill>
                            <a:schemeClr val="tx1"/>
                          </a:solidFill>
                          <a:effectLst/>
                          <a:latin typeface="Calibri" panose="020F0502020204030204" pitchFamily="34" charset="0"/>
                        </a:rPr>
                        <a:t> Construcción Sistema de Riego </a:t>
                      </a:r>
                      <a:r>
                        <a:rPr lang="es-MX" sz="1700" b="0" i="0" u="none" strike="noStrike" dirty="0" err="1">
                          <a:solidFill>
                            <a:schemeClr val="tx1"/>
                          </a:solidFill>
                          <a:effectLst/>
                          <a:latin typeface="Calibri" panose="020F0502020204030204" pitchFamily="34" charset="0"/>
                        </a:rPr>
                        <a:t>Chorobamba-Carabuco</a:t>
                      </a:r>
                      <a:r>
                        <a:rPr lang="es-MX" sz="1700" b="0" i="0" u="none" strike="noStrike" dirty="0">
                          <a:solidFill>
                            <a:schemeClr val="tx1"/>
                          </a:solidFill>
                          <a:effectLst/>
                          <a:latin typeface="Calibri" panose="020F0502020204030204" pitchFamily="34" charset="0"/>
                        </a:rPr>
                        <a:t> (Acompañamiento).</a:t>
                      </a:r>
                    </a:p>
                    <a:p>
                      <a:pPr algn="l" fontAlgn="ctr"/>
                      <a:r>
                        <a:rPr lang="es-MX" sz="1700" b="1" i="0" u="none" strike="noStrike" dirty="0">
                          <a:solidFill>
                            <a:schemeClr val="tx1"/>
                          </a:solidFill>
                          <a:effectLst/>
                          <a:latin typeface="Calibri" panose="020F0502020204030204" pitchFamily="34" charset="0"/>
                        </a:rPr>
                        <a:t>3.</a:t>
                      </a:r>
                      <a:r>
                        <a:rPr lang="es-MX" sz="1700" b="0" i="0" u="none" strike="noStrike" dirty="0">
                          <a:solidFill>
                            <a:schemeClr val="tx1"/>
                          </a:solidFill>
                          <a:effectLst/>
                          <a:latin typeface="Calibri" panose="020F0502020204030204" pitchFamily="34" charset="0"/>
                        </a:rPr>
                        <a:t> Mejoramiento Sistema de Riego Achacachi Comunidad </a:t>
                      </a:r>
                      <a:r>
                        <a:rPr lang="es-MX" sz="1700" b="0" i="0" u="none" strike="noStrike" dirty="0" err="1">
                          <a:solidFill>
                            <a:schemeClr val="tx1"/>
                          </a:solidFill>
                          <a:effectLst/>
                          <a:latin typeface="Calibri" panose="020F0502020204030204" pitchFamily="34" charset="0"/>
                        </a:rPr>
                        <a:t>Tipampa</a:t>
                      </a:r>
                      <a:r>
                        <a:rPr lang="es-MX" sz="1700" b="0" i="0" u="none" strike="noStrike" dirty="0">
                          <a:solidFill>
                            <a:schemeClr val="tx1"/>
                          </a:solidFill>
                          <a:effectLst/>
                          <a:latin typeface="Calibri" panose="020F0502020204030204" pitchFamily="34" charset="0"/>
                        </a:rPr>
                        <a:t> </a:t>
                      </a:r>
                      <a:r>
                        <a:rPr lang="es-MX" sz="1700" b="0" i="0" u="none" strike="noStrike" dirty="0" err="1">
                          <a:solidFill>
                            <a:schemeClr val="tx1"/>
                          </a:solidFill>
                          <a:effectLst/>
                          <a:latin typeface="Calibri" panose="020F0502020204030204" pitchFamily="34" charset="0"/>
                        </a:rPr>
                        <a:t>Kenko-Taramaya</a:t>
                      </a:r>
                      <a:r>
                        <a:rPr lang="es-MX" sz="1700" b="0" i="0" u="none" strike="noStrike" dirty="0">
                          <a:solidFill>
                            <a:schemeClr val="tx1"/>
                          </a:solidFill>
                          <a:effectLst/>
                          <a:latin typeface="Calibri" panose="020F0502020204030204" pitchFamily="34" charset="0"/>
                        </a:rPr>
                        <a:t> (Asistencia Técnica).</a:t>
                      </a:r>
                    </a:p>
                    <a:p>
                      <a:pPr algn="l" fontAlgn="ctr"/>
                      <a:r>
                        <a:rPr lang="es-MX" sz="1700" b="1" i="0" u="none" strike="noStrike" dirty="0">
                          <a:solidFill>
                            <a:schemeClr val="tx1"/>
                          </a:solidFill>
                          <a:effectLst/>
                          <a:latin typeface="Calibri" panose="020F0502020204030204" pitchFamily="34" charset="0"/>
                        </a:rPr>
                        <a:t>4.</a:t>
                      </a:r>
                      <a:r>
                        <a:rPr lang="es-MX" sz="1700" b="0" i="0" u="none" strike="noStrike" dirty="0">
                          <a:solidFill>
                            <a:schemeClr val="tx1"/>
                          </a:solidFill>
                          <a:effectLst/>
                          <a:latin typeface="Calibri" panose="020F0502020204030204" pitchFamily="34" charset="0"/>
                        </a:rPr>
                        <a:t> Mejoramiento </a:t>
                      </a:r>
                      <a:r>
                        <a:rPr lang="es-MX" sz="1700" b="0" i="0" u="none" strike="noStrike" dirty="0" smtClean="0">
                          <a:solidFill>
                            <a:schemeClr val="tx1"/>
                          </a:solidFill>
                          <a:effectLst/>
                          <a:latin typeface="Calibri" panose="020F0502020204030204" pitchFamily="34" charset="0"/>
                        </a:rPr>
                        <a:t>Sistema </a:t>
                      </a:r>
                      <a:r>
                        <a:rPr lang="es-MX" sz="1700" b="0" i="0" u="none" strike="noStrike" dirty="0">
                          <a:solidFill>
                            <a:schemeClr val="tx1"/>
                          </a:solidFill>
                          <a:effectLst/>
                          <a:latin typeface="Calibri" panose="020F0502020204030204" pitchFamily="34" charset="0"/>
                        </a:rPr>
                        <a:t>de Riego Achacachi Comunidad </a:t>
                      </a:r>
                      <a:r>
                        <a:rPr lang="es-MX" sz="1700" b="0" i="0" u="none" strike="noStrike" dirty="0" err="1">
                          <a:solidFill>
                            <a:schemeClr val="tx1"/>
                          </a:solidFill>
                          <a:effectLst/>
                          <a:latin typeface="Calibri" panose="020F0502020204030204" pitchFamily="34" charset="0"/>
                        </a:rPr>
                        <a:t>Avichaca</a:t>
                      </a:r>
                      <a:r>
                        <a:rPr lang="es-MX" sz="1700" b="0" i="0" u="none" strike="noStrike" dirty="0">
                          <a:solidFill>
                            <a:schemeClr val="tx1"/>
                          </a:solidFill>
                          <a:effectLst/>
                          <a:latin typeface="Calibri" panose="020F0502020204030204" pitchFamily="34" charset="0"/>
                        </a:rPr>
                        <a:t> (Asistencia Técnica). “En proceso de aprobación”</a:t>
                      </a:r>
                    </a:p>
                    <a:p>
                      <a:pPr algn="l" fontAlgn="ctr"/>
                      <a:r>
                        <a:rPr lang="es-MX" sz="1700" b="1" i="0" u="none" strike="noStrike" dirty="0">
                          <a:solidFill>
                            <a:schemeClr val="tx1"/>
                          </a:solidFill>
                          <a:effectLst/>
                          <a:latin typeface="Calibri" panose="020F0502020204030204" pitchFamily="34" charset="0"/>
                        </a:rPr>
                        <a:t>5.</a:t>
                      </a:r>
                      <a:r>
                        <a:rPr lang="es-MX" sz="1700" b="0" i="0" u="none" strike="noStrike" dirty="0">
                          <a:solidFill>
                            <a:schemeClr val="tx1"/>
                          </a:solidFill>
                          <a:effectLst/>
                          <a:latin typeface="Calibri" panose="020F0502020204030204" pitchFamily="34" charset="0"/>
                        </a:rPr>
                        <a:t> Mejoramiento </a:t>
                      </a:r>
                      <a:r>
                        <a:rPr lang="es-MX" sz="1700" b="0" i="0" u="none" strike="noStrike" dirty="0" smtClean="0">
                          <a:solidFill>
                            <a:schemeClr val="tx1"/>
                          </a:solidFill>
                          <a:effectLst/>
                          <a:latin typeface="Calibri" panose="020F0502020204030204" pitchFamily="34" charset="0"/>
                        </a:rPr>
                        <a:t>Sistema </a:t>
                      </a:r>
                      <a:r>
                        <a:rPr lang="es-MX" sz="1700" b="0" i="0" u="none" strike="noStrike" dirty="0">
                          <a:solidFill>
                            <a:schemeClr val="tx1"/>
                          </a:solidFill>
                          <a:effectLst/>
                          <a:latin typeface="Calibri" panose="020F0502020204030204" pitchFamily="34" charset="0"/>
                        </a:rPr>
                        <a:t>de Riego Achacachi Comunidad </a:t>
                      </a:r>
                      <a:r>
                        <a:rPr lang="es-MX" sz="1700" b="0" i="0" u="none" strike="noStrike" dirty="0" err="1">
                          <a:solidFill>
                            <a:schemeClr val="tx1"/>
                          </a:solidFill>
                          <a:effectLst/>
                          <a:latin typeface="Calibri" panose="020F0502020204030204" pitchFamily="34" charset="0"/>
                        </a:rPr>
                        <a:t>Jahuirlaca</a:t>
                      </a:r>
                      <a:r>
                        <a:rPr lang="es-MX" sz="1700" b="0" i="0" u="none" strike="noStrike" dirty="0">
                          <a:solidFill>
                            <a:schemeClr val="tx1"/>
                          </a:solidFill>
                          <a:effectLst/>
                          <a:latin typeface="Calibri" panose="020F0502020204030204" pitchFamily="34" charset="0"/>
                        </a:rPr>
                        <a:t> (Asistencia Técnica). “En proceso de aprobación</a:t>
                      </a:r>
                      <a:r>
                        <a:rPr lang="es-MX" sz="1700" b="0" i="0" u="none" strike="noStrike" dirty="0">
                          <a:solidFill>
                            <a:srgbClr val="00008E"/>
                          </a:solidFill>
                          <a:effectLst/>
                          <a:latin typeface="Calibri" panose="020F050202020403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7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vMerge="1">
                  <a:txBody>
                    <a:bodyPr/>
                    <a:lstStyle/>
                    <a:p>
                      <a:endParaRPr lang="es-BO"/>
                    </a:p>
                  </a:txBody>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BO" sz="1600" b="1" i="0" u="none" strike="noStrike" dirty="0" err="1">
                          <a:solidFill>
                            <a:srgbClr val="000099"/>
                          </a:solidFill>
                          <a:effectLst/>
                          <a:latin typeface="Calibri" panose="020F0502020204030204" pitchFamily="34" charset="0"/>
                        </a:rPr>
                        <a:t>A3</a:t>
                      </a:r>
                      <a:endParaRPr lang="es-BO" sz="1600" b="1" i="0" u="none" strike="noStrike" dirty="0">
                        <a:solidFill>
                          <a:srgbClr val="000099"/>
                        </a:solidFill>
                        <a:effectLst/>
                        <a:latin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s-BO" sz="1600" b="0" i="0" u="none" strike="noStrike" dirty="0">
                          <a:solidFill>
                            <a:srgbClr val="000000"/>
                          </a:solidFill>
                          <a:effectLst/>
                          <a:latin typeface="Calibri" panose="020F0502020204030204" pitchFamily="34" charset="0"/>
                        </a:rPr>
                        <a:t>1 evento realizado</a:t>
                      </a:r>
                    </a:p>
                    <a:p>
                      <a:pPr algn="ctr" fontAlgn="ctr"/>
                      <a:endParaRPr lang="es-BO"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700" b="0" i="0" u="none" strike="noStrike" dirty="0">
                          <a:solidFill>
                            <a:schemeClr val="tx1"/>
                          </a:solidFill>
                          <a:effectLst/>
                          <a:latin typeface="Calibri" panose="020F0502020204030204" pitchFamily="34" charset="0"/>
                        </a:rPr>
                        <a:t>Se realizó el evento “Primera feria productiva y demostrativa de los usuarios de riego,  Comunidades </a:t>
                      </a:r>
                      <a:r>
                        <a:rPr lang="es-ES" sz="1700" b="0" i="0" u="none" strike="noStrike" dirty="0" err="1">
                          <a:solidFill>
                            <a:schemeClr val="tx1"/>
                          </a:solidFill>
                          <a:effectLst/>
                          <a:latin typeface="Calibri" panose="020F0502020204030204" pitchFamily="34" charset="0"/>
                        </a:rPr>
                        <a:t>Avichaca</a:t>
                      </a:r>
                      <a:r>
                        <a:rPr lang="es-ES" sz="1700" b="0" i="0" u="none" strike="noStrike" dirty="0">
                          <a:solidFill>
                            <a:schemeClr val="tx1"/>
                          </a:solidFill>
                          <a:effectLst/>
                          <a:latin typeface="Calibri" panose="020F0502020204030204" pitchFamily="34" charset="0"/>
                        </a:rPr>
                        <a:t>, </a:t>
                      </a:r>
                      <a:r>
                        <a:rPr lang="es-ES" sz="1700" b="0" i="0" u="none" strike="noStrike" dirty="0" err="1">
                          <a:solidFill>
                            <a:schemeClr val="tx1"/>
                          </a:solidFill>
                          <a:effectLst/>
                          <a:latin typeface="Calibri" panose="020F0502020204030204" pitchFamily="34" charset="0"/>
                        </a:rPr>
                        <a:t>Jahuirlaca</a:t>
                      </a:r>
                      <a:r>
                        <a:rPr lang="es-ES" sz="1700" b="0" i="0" u="none" strike="noStrike" dirty="0">
                          <a:solidFill>
                            <a:schemeClr val="tx1"/>
                          </a:solidFill>
                          <a:effectLst/>
                          <a:latin typeface="Calibri" panose="020F0502020204030204" pitchFamily="34" charset="0"/>
                        </a:rPr>
                        <a:t>, </a:t>
                      </a:r>
                      <a:r>
                        <a:rPr lang="es-ES" sz="1700" b="0" i="0" u="none" strike="noStrike" dirty="0" err="1">
                          <a:solidFill>
                            <a:schemeClr val="tx1"/>
                          </a:solidFill>
                          <a:effectLst/>
                          <a:latin typeface="Calibri" panose="020F0502020204030204" pitchFamily="34" charset="0"/>
                        </a:rPr>
                        <a:t>Suntia</a:t>
                      </a:r>
                      <a:r>
                        <a:rPr lang="es-ES" sz="1700" b="0" i="0" u="none" strike="noStrike" dirty="0">
                          <a:solidFill>
                            <a:schemeClr val="tx1"/>
                          </a:solidFill>
                          <a:effectLst/>
                          <a:latin typeface="Calibri" panose="020F0502020204030204" pitchFamily="34" charset="0"/>
                        </a:rPr>
                        <a:t> chico-Común y </a:t>
                      </a:r>
                      <a:r>
                        <a:rPr lang="es-ES" sz="1700" b="0" i="0" u="none" strike="noStrike" dirty="0" err="1">
                          <a:solidFill>
                            <a:schemeClr val="tx1"/>
                          </a:solidFill>
                          <a:effectLst/>
                          <a:latin typeface="Calibri" panose="020F0502020204030204" pitchFamily="34" charset="0"/>
                        </a:rPr>
                        <a:t>Tipampa</a:t>
                      </a:r>
                      <a:r>
                        <a:rPr lang="es-ES" sz="1700" b="0" i="0" u="none" strike="noStrike" dirty="0">
                          <a:solidFill>
                            <a:schemeClr val="tx1"/>
                          </a:solidFill>
                          <a:effectLst/>
                          <a:latin typeface="Calibri" panose="020F0502020204030204" pitchFamily="34" charset="0"/>
                        </a:rPr>
                        <a:t> </a:t>
                      </a:r>
                      <a:r>
                        <a:rPr lang="es-ES" sz="1700" b="0" i="0" u="none" strike="noStrike" dirty="0" err="1">
                          <a:solidFill>
                            <a:schemeClr val="tx1"/>
                          </a:solidFill>
                          <a:effectLst/>
                          <a:latin typeface="Calibri" panose="020F0502020204030204" pitchFamily="34" charset="0"/>
                        </a:rPr>
                        <a:t>Kenko</a:t>
                      </a:r>
                      <a:r>
                        <a:rPr lang="es-ES" sz="1700" b="0" i="0" u="none" strike="noStrike" dirty="0">
                          <a:solidFill>
                            <a:schemeClr val="tx1"/>
                          </a:solidFill>
                          <a:effectLst/>
                          <a:latin typeface="Calibri" panose="020F050202020403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7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2532964"/>
                  </a:ext>
                </a:extLst>
              </a:tr>
            </a:tbl>
          </a:graphicData>
        </a:graphic>
      </p:graphicFrame>
      <p:pic>
        <p:nvPicPr>
          <p:cNvPr id="8" name="Imagen 7">
            <a:extLst>
              <a:ext uri="{FF2B5EF4-FFF2-40B4-BE49-F238E27FC236}">
                <a16:creationId xmlns="" xmlns:a16="http://schemas.microsoft.com/office/drawing/2014/main" id="{087EB56D-810D-4DCD-87E9-E383C3E48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64F5CA47-D0B6-4E1D-85C3-A08E64C615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7B3D9E0B-5E33-40E2-825C-A97659CAD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12" name="Grupo 11">
            <a:extLst>
              <a:ext uri="{FF2B5EF4-FFF2-40B4-BE49-F238E27FC236}">
                <a16:creationId xmlns="" xmlns:a16="http://schemas.microsoft.com/office/drawing/2014/main" id="{2AA4A553-DA3C-4C98-8149-CFF684585FCE}"/>
              </a:ext>
            </a:extLst>
          </p:cNvPr>
          <p:cNvGrpSpPr/>
          <p:nvPr/>
        </p:nvGrpSpPr>
        <p:grpSpPr>
          <a:xfrm>
            <a:off x="3575720" y="116632"/>
            <a:ext cx="7632848" cy="749697"/>
            <a:chOff x="3575720" y="116632"/>
            <a:chExt cx="7632848" cy="749697"/>
          </a:xfrm>
        </p:grpSpPr>
        <p:sp>
          <p:nvSpPr>
            <p:cNvPr id="13" name="CuadroTexto 12">
              <a:extLst>
                <a:ext uri="{FF2B5EF4-FFF2-40B4-BE49-F238E27FC236}">
                  <a16:creationId xmlns="" xmlns:a16="http://schemas.microsoft.com/office/drawing/2014/main" id="{6EF54A71-1C7B-409C-B06A-D0D0DAE183D4}"/>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4" name="CuadroTexto 13">
              <a:extLst>
                <a:ext uri="{FF2B5EF4-FFF2-40B4-BE49-F238E27FC236}">
                  <a16:creationId xmlns="" xmlns:a16="http://schemas.microsoft.com/office/drawing/2014/main" id="{1C68EB3D-3DDE-4E42-B50E-01CFD77F7401}"/>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236212041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 xmlns:a16="http://schemas.microsoft.com/office/drawing/2014/main" id="{6B72D79C-57E2-471E-BE2E-EECA03BA2610}"/>
              </a:ext>
            </a:extLst>
          </p:cNvPr>
          <p:cNvSpPr txBox="1"/>
          <p:nvPr/>
        </p:nvSpPr>
        <p:spPr>
          <a:xfrm>
            <a:off x="4727848" y="2149118"/>
            <a:ext cx="5508612" cy="4057906"/>
          </a:xfrm>
          <a:prstGeom prst="rect">
            <a:avLst/>
          </a:prstGeom>
          <a:blipFill>
            <a:blip r:embed="rId2"/>
            <a:tile tx="0" ty="0" sx="100000" sy="100000" flip="none" algn="tl"/>
          </a:blipFill>
          <a:ln>
            <a:solidFill>
              <a:schemeClr val="tx2">
                <a:lumMod val="50000"/>
              </a:schemeClr>
            </a:solidFill>
          </a:ln>
        </p:spPr>
        <p:txBody>
          <a:bodyPr wrap="square">
            <a:spAutoFit/>
          </a:bodyPr>
          <a:lstStyle/>
          <a:p>
            <a:pPr marL="180000" algn="just">
              <a:lnSpc>
                <a:spcPct val="107000"/>
              </a:lnSpc>
            </a:pPr>
            <a:r>
              <a:rPr lang="es-MX" sz="2200" dirty="0">
                <a:latin typeface="Tahoma" panose="020B0604030504040204" pitchFamily="34" charset="0"/>
                <a:ea typeface="Calibri" panose="020F0502020204030204" pitchFamily="34" charset="0"/>
                <a:cs typeface="Times New Roman" panose="02020603050405020304" pitchFamily="18" charset="0"/>
              </a:rPr>
              <a:t>Mediante la Ley </a:t>
            </a:r>
            <a:r>
              <a:rPr lang="es-MX" sz="2200" dirty="0" err="1">
                <a:latin typeface="Tahoma" panose="020B0604030504040204" pitchFamily="34" charset="0"/>
                <a:ea typeface="Calibri" panose="020F0502020204030204" pitchFamily="34" charset="0"/>
                <a:cs typeface="Times New Roman" panose="02020603050405020304" pitchFamily="18" charset="0"/>
              </a:rPr>
              <a:t>N°</a:t>
            </a:r>
            <a:r>
              <a:rPr lang="es-MX" sz="2200" dirty="0">
                <a:latin typeface="Tahoma" panose="020B0604030504040204" pitchFamily="34" charset="0"/>
                <a:ea typeface="Calibri" panose="020F0502020204030204" pitchFamily="34" charset="0"/>
                <a:cs typeface="Times New Roman" panose="02020603050405020304" pitchFamily="18" charset="0"/>
              </a:rPr>
              <a:t> 2878 “Ley de Promoción y Apoyo al Sector Riego” de fecha 08 de octubre de 2004 se crea el Servicio Nacional de Riego (SENARI) como una Entidad autárquica bajo la tuición del Ministerio de Asuntos Campesinos y Agropecuarios actualmente Ministerio de Medio Ambiente y Agua (</a:t>
            </a:r>
            <a:r>
              <a:rPr lang="es-MX" sz="2200" dirty="0" err="1">
                <a:latin typeface="Tahoma" panose="020B0604030504040204" pitchFamily="34" charset="0"/>
                <a:ea typeface="Calibri" panose="020F0502020204030204" pitchFamily="34" charset="0"/>
                <a:cs typeface="Times New Roman" panose="02020603050405020304" pitchFamily="18" charset="0"/>
              </a:rPr>
              <a:t>MMAYA</a:t>
            </a:r>
            <a:r>
              <a:rPr lang="es-MX" sz="2200" dirty="0">
                <a:latin typeface="Tahoma" panose="020B0604030504040204" pitchFamily="34" charset="0"/>
                <a:ea typeface="Calibri" panose="020F0502020204030204" pitchFamily="34" charset="0"/>
                <a:cs typeface="Times New Roman" panose="02020603050405020304" pitchFamily="18" charset="0"/>
              </a:rPr>
              <a:t>), con autonomía administrativa y de gestión, personería y patrimonio propio.</a:t>
            </a:r>
            <a:endParaRPr lang="es-BO"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 xmlns:a16="http://schemas.microsoft.com/office/drawing/2014/main" id="{68B90ADF-0FC4-48C7-B7F7-9F9256ECB40A}"/>
              </a:ext>
            </a:extLst>
          </p:cNvPr>
          <p:cNvSpPr txBox="1"/>
          <p:nvPr/>
        </p:nvSpPr>
        <p:spPr>
          <a:xfrm>
            <a:off x="3863752" y="1340768"/>
            <a:ext cx="4320480" cy="523220"/>
          </a:xfrm>
          <a:prstGeom prst="rect">
            <a:avLst/>
          </a:prstGeom>
          <a:noFill/>
        </p:spPr>
        <p:txBody>
          <a:bodyPr wrap="square" rtlCol="0">
            <a:spAutoFit/>
          </a:bodyPr>
          <a:lstStyle/>
          <a:p>
            <a:pPr algn="ctr"/>
            <a:r>
              <a:rPr lang="es-ES" sz="2800" b="1" dirty="0">
                <a:solidFill>
                  <a:srgbClr val="0070C0"/>
                </a:solidFill>
              </a:rPr>
              <a:t>MARCO INSTITUCIONAL</a:t>
            </a:r>
            <a:endParaRPr lang="es-BO" sz="2800" b="1" dirty="0">
              <a:solidFill>
                <a:srgbClr val="0070C0"/>
              </a:solidFill>
            </a:endParaRPr>
          </a:p>
        </p:txBody>
      </p:sp>
      <p:pic>
        <p:nvPicPr>
          <p:cNvPr id="9" name="Picture 3" descr="C:\Users\usuario\Desktop\aindex.jpg">
            <a:extLst>
              <a:ext uri="{FF2B5EF4-FFF2-40B4-BE49-F238E27FC236}">
                <a16:creationId xmlns="" xmlns:a16="http://schemas.microsoft.com/office/drawing/2014/main" id="{44A48678-AC58-449C-9E63-CE5513E46033}"/>
              </a:ext>
            </a:extLst>
          </p:cNvPr>
          <p:cNvPicPr>
            <a:picLocks noChangeAspect="1" noChangeArrowheads="1"/>
          </p:cNvPicPr>
          <p:nvPr/>
        </p:nvPicPr>
        <p:blipFill>
          <a:blip r:embed="rId3" cstate="print"/>
          <a:srcRect/>
          <a:stretch>
            <a:fillRect/>
          </a:stretch>
        </p:blipFill>
        <p:spPr bwMode="auto">
          <a:xfrm>
            <a:off x="2351585" y="2429109"/>
            <a:ext cx="2099499"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 xmlns:a16="http://schemas.microsoft.com/office/drawing/2014/main" id="{6C99A444-7525-45E0-A4E2-6A4E3272E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2" name="Imagen 11">
            <a:extLst>
              <a:ext uri="{FF2B5EF4-FFF2-40B4-BE49-F238E27FC236}">
                <a16:creationId xmlns="" xmlns:a16="http://schemas.microsoft.com/office/drawing/2014/main" id="{6148DD98-740C-488C-8540-7B3A22FB7F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3" name="Imagen 12">
            <a:extLst>
              <a:ext uri="{FF2B5EF4-FFF2-40B4-BE49-F238E27FC236}">
                <a16:creationId xmlns="" xmlns:a16="http://schemas.microsoft.com/office/drawing/2014/main" id="{7D217EE2-38CD-4603-8D6B-02D99E00DE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8" name="CuadroTexto 7">
            <a:extLst>
              <a:ext uri="{FF2B5EF4-FFF2-40B4-BE49-F238E27FC236}">
                <a16:creationId xmlns="" xmlns:a16="http://schemas.microsoft.com/office/drawing/2014/main" id="{986050F6-29D8-4ED8-8C01-D1BE4E2CDE39}"/>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77209513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95128"/>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3" name="Tabla 2">
            <a:extLst>
              <a:ext uri="{FF2B5EF4-FFF2-40B4-BE49-F238E27FC236}">
                <a16:creationId xmlns="" xmlns:a16="http://schemas.microsoft.com/office/drawing/2014/main" id="{24A4F7A5-C48B-4ABB-ABB0-F277F14487AE}"/>
              </a:ext>
            </a:extLst>
          </p:cNvPr>
          <p:cNvGraphicFramePr>
            <a:graphicFrameLocks noGrp="1"/>
          </p:cNvGraphicFramePr>
          <p:nvPr>
            <p:extLst>
              <p:ext uri="{D42A27DB-BD31-4B8C-83A1-F6EECF244321}">
                <p14:modId xmlns:p14="http://schemas.microsoft.com/office/powerpoint/2010/main" val="4036831250"/>
              </p:ext>
            </p:extLst>
          </p:nvPr>
        </p:nvGraphicFramePr>
        <p:xfrm>
          <a:off x="263352" y="1602459"/>
          <a:ext cx="11737303" cy="4408443"/>
        </p:xfrm>
        <a:graphic>
          <a:graphicData uri="http://schemas.openxmlformats.org/drawingml/2006/table">
            <a:tbl>
              <a:tblPr/>
              <a:tblGrid>
                <a:gridCol w="1656184">
                  <a:extLst>
                    <a:ext uri="{9D8B030D-6E8A-4147-A177-3AD203B41FA5}">
                      <a16:colId xmlns="" xmlns:a16="http://schemas.microsoft.com/office/drawing/2014/main" val="1947641210"/>
                    </a:ext>
                  </a:extLst>
                </a:gridCol>
                <a:gridCol w="1512168">
                  <a:extLst>
                    <a:ext uri="{9D8B030D-6E8A-4147-A177-3AD203B41FA5}">
                      <a16:colId xmlns="" xmlns:a16="http://schemas.microsoft.com/office/drawing/2014/main" val="2614086107"/>
                    </a:ext>
                  </a:extLst>
                </a:gridCol>
                <a:gridCol w="7632848">
                  <a:extLst>
                    <a:ext uri="{9D8B030D-6E8A-4147-A177-3AD203B41FA5}">
                      <a16:colId xmlns="" xmlns:a16="http://schemas.microsoft.com/office/drawing/2014/main" val="3076463854"/>
                    </a:ext>
                  </a:extLst>
                </a:gridCol>
                <a:gridCol w="936103">
                  <a:extLst>
                    <a:ext uri="{9D8B030D-6E8A-4147-A177-3AD203B41FA5}">
                      <a16:colId xmlns="" xmlns:a16="http://schemas.microsoft.com/office/drawing/2014/main" val="3572028807"/>
                    </a:ext>
                  </a:extLst>
                </a:gridCol>
              </a:tblGrid>
              <a:tr h="263163">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041313275"/>
                  </a:ext>
                </a:extLst>
              </a:tr>
              <a:tr h="263163">
                <a:tc>
                  <a:txBody>
                    <a:bodyPr/>
                    <a:lstStyle/>
                    <a:p>
                      <a:pPr algn="ctr" fontAlgn="ctr"/>
                      <a:r>
                        <a:rPr lang="es-BO" sz="1400" b="1" i="0" u="none" strike="noStrike">
                          <a:solidFill>
                            <a:srgbClr val="FFFFFF"/>
                          </a:solidFill>
                          <a:effectLst/>
                          <a:latin typeface="Calibri" panose="020F050202020403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69962519"/>
                  </a:ext>
                </a:extLst>
              </a:tr>
              <a:tr h="832640">
                <a:tc rowSpan="3">
                  <a:txBody>
                    <a:bodyPr/>
                    <a:lstStyle/>
                    <a:p>
                      <a:pPr algn="just" fontAlgn="ctr"/>
                      <a:r>
                        <a:rPr lang="es-ES" sz="1700" b="1" i="0" u="none" strike="noStrike" dirty="0">
                          <a:solidFill>
                            <a:srgbClr val="000099"/>
                          </a:solidFill>
                          <a:effectLst/>
                          <a:latin typeface="Calibri" panose="020F0502020204030204" pitchFamily="34" charset="0"/>
                        </a:rPr>
                        <a:t>OP4</a:t>
                      </a:r>
                      <a:r>
                        <a:rPr lang="es-ES" sz="1700" b="0" i="0" u="none" strike="noStrike" dirty="0">
                          <a:solidFill>
                            <a:srgbClr val="000000"/>
                          </a:solidFill>
                          <a:effectLst/>
                          <a:latin typeface="Calibri" panose="020F0502020204030204" pitchFamily="34" charset="0"/>
                        </a:rPr>
                        <a:t> Homologar Carpeta de Usos y Costumbres (Registros Colectivos y Familiares) para  el reconocimiento y otorgación de derechos de uso y aprovechamiento de fuentes de agua para riego.</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1" i="0" u="none" strike="noStrike" dirty="0" err="1">
                          <a:solidFill>
                            <a:srgbClr val="000099"/>
                          </a:solidFill>
                          <a:effectLst/>
                          <a:latin typeface="Calibri" panose="020F0502020204030204" pitchFamily="34" charset="0"/>
                        </a:rPr>
                        <a:t>A1</a:t>
                      </a:r>
                      <a:endParaRPr lang="pt-BR" sz="1600" b="1" i="0" u="none" strike="noStrike" dirty="0">
                        <a:solidFill>
                          <a:srgbClr val="000099"/>
                        </a:solidFill>
                        <a:effectLst/>
                        <a:latin typeface="Calibri" panose="020F0502020204030204" pitchFamily="34" charset="0"/>
                      </a:endParaRPr>
                    </a:p>
                    <a:p>
                      <a:pPr algn="ctr" fontAlgn="ctr"/>
                      <a:r>
                        <a:rPr lang="pt-BR" sz="1600" b="0" i="0" u="none" strike="noStrike" dirty="0">
                          <a:solidFill>
                            <a:srgbClr val="000000"/>
                          </a:solidFill>
                          <a:effectLst/>
                          <a:latin typeface="Calibri" panose="020F0502020204030204" pitchFamily="34" charset="0"/>
                        </a:rPr>
                        <a:t>1 registro de demandas sistematizada.</a:t>
                      </a:r>
                      <a:endParaRPr lang="es-BO"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ES" sz="1800" b="0" i="0" u="none" strike="noStrike" dirty="0">
                          <a:solidFill>
                            <a:schemeClr val="tx1"/>
                          </a:solidFill>
                          <a:effectLst/>
                          <a:latin typeface="Calibri" panose="020F0502020204030204" pitchFamily="34" charset="0"/>
                        </a:rPr>
                        <a:t>Se cuenta con un registro actualizado con 116 carpetas de Registros Colectivos conforme el manual de procedimiento para la Homologación SENARI a las cuales se realizaron la revisión técnica y legal correspondientes.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100%</a:t>
                      </a:r>
                      <a:endParaRPr lang="es-BO"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1150922"/>
                  </a:ext>
                </a:extLst>
              </a:tr>
              <a:tr h="958714">
                <a:tc vMerge="1">
                  <a:txBody>
                    <a:bodyPr/>
                    <a:lstStyle/>
                    <a:p>
                      <a:endParaRPr lang="es-BO"/>
                    </a:p>
                  </a:txBody>
                  <a:tcPr/>
                </a:tc>
                <a:tc>
                  <a:txBody>
                    <a:bodyPr/>
                    <a:lstStyle/>
                    <a:p>
                      <a:pPr algn="ctr"/>
                      <a:r>
                        <a:rPr lang="es-ES" sz="1600" b="1" dirty="0" err="1">
                          <a:solidFill>
                            <a:srgbClr val="000099"/>
                          </a:solidFill>
                        </a:rPr>
                        <a:t>A2</a:t>
                      </a:r>
                      <a:endParaRPr lang="es-ES" sz="1600" b="1" dirty="0">
                        <a:solidFill>
                          <a:srgbClr val="000099"/>
                        </a:solidFill>
                      </a:endParaRPr>
                    </a:p>
                    <a:p>
                      <a:pPr algn="ctr"/>
                      <a:r>
                        <a:rPr lang="es-ES" sz="1600" dirty="0"/>
                        <a:t>60 informes técnicos y 60 legales emitidos</a:t>
                      </a:r>
                      <a:endParaRPr lang="es-BO" sz="16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Calibri" panose="020F0502020204030204" pitchFamily="34" charset="0"/>
                        </a:rPr>
                        <a:t>Se encuentran:</a:t>
                      </a:r>
                    </a:p>
                    <a:p>
                      <a:pPr algn="l" fontAlgn="ctr"/>
                      <a:r>
                        <a:rPr lang="es-ES" sz="1800" b="0" i="0" u="none" strike="noStrike" dirty="0">
                          <a:solidFill>
                            <a:srgbClr val="000000"/>
                          </a:solidFill>
                          <a:effectLst/>
                          <a:latin typeface="Calibri" panose="020F0502020204030204" pitchFamily="34" charset="0"/>
                        </a:rPr>
                        <a:t>- 116 Informes Técnicos SENARI/</a:t>
                      </a:r>
                      <a:r>
                        <a:rPr lang="es-ES" sz="1800" b="0" i="0" u="none" strike="noStrike" dirty="0" err="1">
                          <a:solidFill>
                            <a:srgbClr val="000000"/>
                          </a:solidFill>
                          <a:effectLst/>
                          <a:latin typeface="Calibri" panose="020F0502020204030204" pitchFamily="34" charset="0"/>
                        </a:rPr>
                        <a:t>UPPRA</a:t>
                      </a:r>
                      <a:r>
                        <a:rPr lang="es-ES" sz="1800" b="0" i="0" u="none" strike="noStrike" dirty="0">
                          <a:solidFill>
                            <a:srgbClr val="000000"/>
                          </a:solidFill>
                          <a:effectLst/>
                          <a:latin typeface="Calibri" panose="020F0502020204030204" pitchFamily="34" charset="0"/>
                        </a:rPr>
                        <a:t>/</a:t>
                      </a:r>
                      <a:r>
                        <a:rPr lang="es-ES" sz="1800" b="0" i="0" u="none" strike="noStrike" dirty="0" err="1">
                          <a:solidFill>
                            <a:srgbClr val="000000"/>
                          </a:solidFill>
                          <a:effectLst/>
                          <a:latin typeface="Calibri" panose="020F0502020204030204" pitchFamily="34" charset="0"/>
                        </a:rPr>
                        <a:t>REG</a:t>
                      </a:r>
                      <a:r>
                        <a:rPr lang="es-ES" sz="1800" b="0" i="0" u="none" strike="noStrike" dirty="0">
                          <a:solidFill>
                            <a:srgbClr val="000000"/>
                          </a:solidFill>
                          <a:effectLst/>
                          <a:latin typeface="Calibri" panose="020F0502020204030204" pitchFamily="34" charset="0"/>
                        </a:rPr>
                        <a:t> Y </a:t>
                      </a:r>
                      <a:r>
                        <a:rPr lang="es-ES" sz="1800" b="0" i="0" u="none" strike="noStrike" dirty="0" err="1">
                          <a:solidFill>
                            <a:srgbClr val="000000"/>
                          </a:solidFill>
                          <a:effectLst/>
                          <a:latin typeface="Calibri" panose="020F0502020204030204" pitchFamily="34" charset="0"/>
                        </a:rPr>
                        <a:t>AUT</a:t>
                      </a:r>
                      <a:r>
                        <a:rPr lang="es-ES" sz="1800" b="0" i="0" u="none" strike="noStrike" dirty="0">
                          <a:solidFill>
                            <a:srgbClr val="000000"/>
                          </a:solidFill>
                          <a:effectLst/>
                          <a:latin typeface="Calibri" panose="020F0502020204030204" pitchFamily="34" charset="0"/>
                        </a:rPr>
                        <a:t>/2020</a:t>
                      </a:r>
                    </a:p>
                    <a:p>
                      <a:pPr marL="0" indent="0" algn="l" fontAlgn="ctr">
                        <a:buFontTx/>
                        <a:buNone/>
                      </a:pPr>
                      <a:r>
                        <a:rPr lang="es-ES" sz="1800" b="0" i="0" u="none" strike="noStrike" dirty="0">
                          <a:solidFill>
                            <a:srgbClr val="000000"/>
                          </a:solidFill>
                          <a:effectLst/>
                          <a:latin typeface="Calibri" panose="020F0502020204030204" pitchFamily="34" charset="0"/>
                        </a:rPr>
                        <a:t>- 118 Informes Legales SENARI/</a:t>
                      </a:r>
                      <a:r>
                        <a:rPr lang="es-ES" sz="1800" b="0" i="0" u="none" strike="noStrike" dirty="0" err="1">
                          <a:solidFill>
                            <a:srgbClr val="000000"/>
                          </a:solidFill>
                          <a:effectLst/>
                          <a:latin typeface="Calibri" panose="020F0502020204030204" pitchFamily="34" charset="0"/>
                        </a:rPr>
                        <a:t>UPRA</a:t>
                      </a:r>
                      <a:r>
                        <a:rPr lang="es-ES" sz="1800" b="0" i="0" u="none" strike="noStrike" dirty="0">
                          <a:solidFill>
                            <a:srgbClr val="000000"/>
                          </a:solidFill>
                          <a:effectLst/>
                          <a:latin typeface="Calibri" panose="020F0502020204030204" pitchFamily="34" charset="0"/>
                        </a:rPr>
                        <a:t>/</a:t>
                      </a:r>
                      <a:r>
                        <a:rPr lang="es-ES" sz="1800" b="0" i="0" u="none" strike="noStrike" dirty="0" err="1">
                          <a:solidFill>
                            <a:srgbClr val="000000"/>
                          </a:solidFill>
                          <a:effectLst/>
                          <a:latin typeface="Calibri" panose="020F0502020204030204" pitchFamily="34" charset="0"/>
                        </a:rPr>
                        <a:t>REG.AUT</a:t>
                      </a:r>
                      <a:r>
                        <a:rPr lang="es-ES" sz="1800" b="0" i="0" u="none" strike="noStrike" dirty="0">
                          <a:solidFill>
                            <a:srgbClr val="000000"/>
                          </a:solidFill>
                          <a:effectLst/>
                          <a:latin typeface="Calibri" panose="020F0502020204030204" pitchFamily="34" charset="0"/>
                        </a:rPr>
                        <a:t>/2020</a:t>
                      </a:r>
                    </a:p>
                    <a:p>
                      <a:pPr marL="171450" indent="-171450" algn="l" fontAlgn="ctr">
                        <a:buFontTx/>
                        <a:buChar char="-"/>
                      </a:pPr>
                      <a:r>
                        <a:rPr lang="es-ES" sz="1800" b="0" i="0" u="none" strike="noStrike" dirty="0">
                          <a:solidFill>
                            <a:srgbClr val="000000"/>
                          </a:solidFill>
                          <a:effectLst/>
                          <a:latin typeface="Calibri" panose="020F0502020204030204" pitchFamily="34" charset="0"/>
                        </a:rPr>
                        <a:t>1 Informe Legal Preliminar SENARI/UPPRA/REG.AUT.150/2020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ES" sz="1800" dirty="0"/>
                        <a:t>100%</a:t>
                      </a:r>
                      <a:endParaRPr lang="es-BO" sz="18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90868947"/>
                  </a:ext>
                </a:extLst>
              </a:tr>
              <a:tr h="860453">
                <a:tc vMerge="1">
                  <a:txBody>
                    <a:bodyPr/>
                    <a:lstStyle/>
                    <a:p>
                      <a:pPr algn="l" fontAlgn="ctr"/>
                      <a:endParaRPr lang="es-ES" sz="11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600" b="1" i="0" u="none" strike="noStrike" dirty="0" err="1">
                          <a:solidFill>
                            <a:srgbClr val="000099"/>
                          </a:solidFill>
                          <a:effectLst/>
                          <a:latin typeface="Calibri" panose="020F0502020204030204" pitchFamily="34" charset="0"/>
                        </a:rPr>
                        <a:t>A3</a:t>
                      </a:r>
                      <a:endParaRPr lang="pt-BR" sz="1600" b="1" i="0" u="none" strike="noStrike" dirty="0">
                        <a:solidFill>
                          <a:srgbClr val="000099"/>
                        </a:solidFill>
                        <a:effectLst/>
                        <a:latin typeface="Calibri" panose="020F0502020204030204" pitchFamily="34" charset="0"/>
                      </a:endParaRPr>
                    </a:p>
                    <a:p>
                      <a:pPr algn="ctr" fontAlgn="ctr"/>
                      <a:endParaRPr lang="pt-BR" sz="1600" b="0" i="0" u="none" strike="noStrike" dirty="0">
                        <a:solidFill>
                          <a:srgbClr val="000000"/>
                        </a:solidFill>
                        <a:effectLst/>
                        <a:latin typeface="Calibri" panose="020F0502020204030204" pitchFamily="34" charset="0"/>
                      </a:endParaRPr>
                    </a:p>
                    <a:p>
                      <a:pPr algn="ctr" fontAlgn="ctr"/>
                      <a:r>
                        <a:rPr lang="pt-BR" sz="1600" b="0" i="0" u="none" strike="noStrike" dirty="0">
                          <a:solidFill>
                            <a:srgbClr val="000000"/>
                          </a:solidFill>
                          <a:effectLst/>
                          <a:latin typeface="Calibri" panose="020F0502020204030204" pitchFamily="34" charset="0"/>
                        </a:rPr>
                        <a:t>60 registros </a:t>
                      </a:r>
                      <a:r>
                        <a:rPr lang="pt-BR" sz="1600" b="0" i="0" u="none" strike="noStrike" dirty="0" err="1">
                          <a:solidFill>
                            <a:srgbClr val="000000"/>
                          </a:solidFill>
                          <a:effectLst/>
                          <a:latin typeface="Calibri" panose="020F0502020204030204" pitchFamily="34" charset="0"/>
                        </a:rPr>
                        <a:t>colectivos</a:t>
                      </a:r>
                      <a:r>
                        <a:rPr lang="pt-BR" sz="1600" b="0" i="0" u="none" strike="noStrike" dirty="0">
                          <a:solidFill>
                            <a:srgbClr val="000000"/>
                          </a:solidFill>
                          <a:effectLst/>
                          <a:latin typeface="Calibri" panose="020F0502020204030204" pitchFamily="34" charset="0"/>
                        </a:rPr>
                        <a:t>/familiar homologados</a:t>
                      </a:r>
                      <a:endParaRPr lang="es-BO"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ctr">
                        <a:buFontTx/>
                        <a:buNone/>
                      </a:pPr>
                      <a:r>
                        <a:rPr lang="es-ES" sz="1800" b="0" i="0" u="none" strike="noStrike" dirty="0">
                          <a:solidFill>
                            <a:schemeClr val="tx1"/>
                          </a:solidFill>
                          <a:effectLst/>
                          <a:latin typeface="Calibri" panose="020F0502020204030204" pitchFamily="34" charset="0"/>
                        </a:rPr>
                        <a:t>Se Homologaron 83 Registros Colectivos y Familiares de los departamentos de La Paz, Oruro, Potosí, Tarija y Cochabamba mediante las Resoluciones Administrativas de Directorio SENARI 01/2020, 05/2020 y 07/2020.</a:t>
                      </a:r>
                      <a:endParaRPr lang="es-ES" sz="1800" b="1" i="0" u="none" strike="noStrike" dirty="0">
                        <a:solidFill>
                          <a:schemeClr val="tx1"/>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100%</a:t>
                      </a:r>
                      <a:endParaRPr lang="es-BO"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9" name="Imagen 8">
            <a:extLst>
              <a:ext uri="{FF2B5EF4-FFF2-40B4-BE49-F238E27FC236}">
                <a16:creationId xmlns="" xmlns:a16="http://schemas.microsoft.com/office/drawing/2014/main" id="{87938DAB-A4EF-4A06-B43C-61F30E0E2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04093AA1-70E1-46F4-A31B-60FB96F276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4308263F-CC5F-41BC-9C31-FA7B86B86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8" name="Grupo 7">
            <a:extLst>
              <a:ext uri="{FF2B5EF4-FFF2-40B4-BE49-F238E27FC236}">
                <a16:creationId xmlns="" xmlns:a16="http://schemas.microsoft.com/office/drawing/2014/main" id="{14F5A946-0B23-4AF6-893A-80DED05C85C7}"/>
              </a:ext>
            </a:extLst>
          </p:cNvPr>
          <p:cNvGrpSpPr/>
          <p:nvPr/>
        </p:nvGrpSpPr>
        <p:grpSpPr>
          <a:xfrm>
            <a:off x="3575720" y="116632"/>
            <a:ext cx="7632848" cy="749697"/>
            <a:chOff x="3575720" y="116632"/>
            <a:chExt cx="7632848" cy="749697"/>
          </a:xfrm>
        </p:grpSpPr>
        <p:sp>
          <p:nvSpPr>
            <p:cNvPr id="12" name="CuadroTexto 11">
              <a:extLst>
                <a:ext uri="{FF2B5EF4-FFF2-40B4-BE49-F238E27FC236}">
                  <a16:creationId xmlns="" xmlns:a16="http://schemas.microsoft.com/office/drawing/2014/main" id="{0E4C7564-B65D-451E-8A75-F175ADB7B36D}"/>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3" name="CuadroTexto 12">
              <a:extLst>
                <a:ext uri="{FF2B5EF4-FFF2-40B4-BE49-F238E27FC236}">
                  <a16:creationId xmlns="" xmlns:a16="http://schemas.microsoft.com/office/drawing/2014/main" id="{D24E6D0E-90E9-4A8C-A6A4-00D8703F75BF}"/>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290132333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95128"/>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3" name="Tabla 2">
            <a:extLst>
              <a:ext uri="{FF2B5EF4-FFF2-40B4-BE49-F238E27FC236}">
                <a16:creationId xmlns="" xmlns:a16="http://schemas.microsoft.com/office/drawing/2014/main" id="{24A4F7A5-C48B-4ABB-ABB0-F277F14487AE}"/>
              </a:ext>
            </a:extLst>
          </p:cNvPr>
          <p:cNvGraphicFramePr>
            <a:graphicFrameLocks noGrp="1"/>
          </p:cNvGraphicFramePr>
          <p:nvPr>
            <p:extLst>
              <p:ext uri="{D42A27DB-BD31-4B8C-83A1-F6EECF244321}">
                <p14:modId xmlns:p14="http://schemas.microsoft.com/office/powerpoint/2010/main" val="4266421547"/>
              </p:ext>
            </p:extLst>
          </p:nvPr>
        </p:nvGraphicFramePr>
        <p:xfrm>
          <a:off x="263352" y="1602459"/>
          <a:ext cx="11737305" cy="5185683"/>
        </p:xfrm>
        <a:graphic>
          <a:graphicData uri="http://schemas.openxmlformats.org/drawingml/2006/table">
            <a:tbl>
              <a:tblPr/>
              <a:tblGrid>
                <a:gridCol w="1296144">
                  <a:extLst>
                    <a:ext uri="{9D8B030D-6E8A-4147-A177-3AD203B41FA5}">
                      <a16:colId xmlns="" xmlns:a16="http://schemas.microsoft.com/office/drawing/2014/main" val="1947641210"/>
                    </a:ext>
                  </a:extLst>
                </a:gridCol>
                <a:gridCol w="1224136">
                  <a:extLst>
                    <a:ext uri="{9D8B030D-6E8A-4147-A177-3AD203B41FA5}">
                      <a16:colId xmlns="" xmlns:a16="http://schemas.microsoft.com/office/drawing/2014/main" val="2614086107"/>
                    </a:ext>
                  </a:extLst>
                </a:gridCol>
                <a:gridCol w="8280920">
                  <a:extLst>
                    <a:ext uri="{9D8B030D-6E8A-4147-A177-3AD203B41FA5}">
                      <a16:colId xmlns="" xmlns:a16="http://schemas.microsoft.com/office/drawing/2014/main" val="3076463854"/>
                    </a:ext>
                  </a:extLst>
                </a:gridCol>
                <a:gridCol w="936105">
                  <a:extLst>
                    <a:ext uri="{9D8B030D-6E8A-4147-A177-3AD203B41FA5}">
                      <a16:colId xmlns="" xmlns:a16="http://schemas.microsoft.com/office/drawing/2014/main" val="1089381427"/>
                    </a:ext>
                  </a:extLst>
                </a:gridCol>
              </a:tblGrid>
              <a:tr h="263163">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041313275"/>
                  </a:ext>
                </a:extLst>
              </a:tr>
              <a:tr h="263163">
                <a:tc>
                  <a:txBody>
                    <a:bodyPr/>
                    <a:lstStyle/>
                    <a:p>
                      <a:pPr algn="ctr" fontAlgn="ctr"/>
                      <a:r>
                        <a:rPr lang="es-BO" sz="1400" b="1" i="0" u="none" strike="noStrike" dirty="0">
                          <a:solidFill>
                            <a:srgbClr val="FFFFFF"/>
                          </a:solidFill>
                          <a:effectLst/>
                          <a:latin typeface="Calibri" panose="020F050202020403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69962519"/>
                  </a:ext>
                </a:extLst>
              </a:tr>
              <a:tr h="1241137">
                <a:tc rowSpan="2">
                  <a:txBody>
                    <a:bodyPr/>
                    <a:lstStyle/>
                    <a:p>
                      <a:pPr algn="l" fontAlgn="ctr"/>
                      <a:r>
                        <a:rPr lang="es-ES" sz="1800" b="1" i="0" u="none" strike="noStrike" dirty="0" err="1">
                          <a:solidFill>
                            <a:srgbClr val="000099"/>
                          </a:solidFill>
                          <a:effectLst/>
                          <a:latin typeface="Calibri" panose="020F0502020204030204" pitchFamily="34" charset="0"/>
                        </a:rPr>
                        <a:t>OP5</a:t>
                      </a:r>
                      <a:r>
                        <a:rPr lang="es-ES" sz="1700" b="0" i="0" u="none" strike="noStrike" dirty="0">
                          <a:solidFill>
                            <a:srgbClr val="000000"/>
                          </a:solidFill>
                          <a:effectLst/>
                          <a:latin typeface="Calibri" panose="020F0502020204030204" pitchFamily="34" charset="0"/>
                        </a:rPr>
                        <a:t> Asesorar y orientar en la resolución de conflictos y controversias en el uso de agua para riego, según Usos y Costumbres.</a:t>
                      </a:r>
                    </a:p>
                  </a:txBody>
                  <a:tcPr marL="45720" marR="4572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700" b="1" i="0" u="none" strike="noStrike" dirty="0" err="1">
                          <a:solidFill>
                            <a:srgbClr val="000099"/>
                          </a:solidFill>
                          <a:effectLst/>
                          <a:latin typeface="Calibri" panose="020F0502020204030204" pitchFamily="34" charset="0"/>
                        </a:rPr>
                        <a:t>A1</a:t>
                      </a:r>
                      <a:endParaRPr lang="es-BO" sz="1700" b="1" i="0" u="none" strike="noStrike" dirty="0">
                        <a:solidFill>
                          <a:srgbClr val="000099"/>
                        </a:solidFill>
                        <a:effectLst/>
                        <a:latin typeface="Calibri" panose="020F0502020204030204" pitchFamily="34" charset="0"/>
                      </a:endParaRPr>
                    </a:p>
                    <a:p>
                      <a:pPr algn="ctr" fontAlgn="ctr"/>
                      <a:r>
                        <a:rPr lang="es-BO" sz="1700" b="0" i="0" u="none" strike="noStrike" dirty="0">
                          <a:solidFill>
                            <a:srgbClr val="000000"/>
                          </a:solidFill>
                          <a:effectLst/>
                          <a:latin typeface="Calibri" panose="020F0502020204030204" pitchFamily="34" charset="0"/>
                        </a:rPr>
                        <a:t>(Planilla de registros de demandas de conflictos)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s-ES" sz="1700" b="0" i="0" u="none" strike="noStrike" dirty="0">
                          <a:solidFill>
                            <a:schemeClr val="tx1"/>
                          </a:solidFill>
                          <a:effectLst/>
                          <a:latin typeface="Calibri" panose="020F0502020204030204" pitchFamily="34" charset="0"/>
                        </a:rPr>
                        <a:t>Se tiene una planilla de registros de demandas elaborada.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700" b="0" i="0" u="none" strike="noStrike" dirty="0">
                          <a:solidFill>
                            <a:schemeClr val="tx1"/>
                          </a:solidFill>
                          <a:effectLst/>
                          <a:latin typeface="Calibri" panose="020F0502020204030204" pitchFamily="34" charset="0"/>
                        </a:rPr>
                        <a:t>100%</a:t>
                      </a: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6894154"/>
                  </a:ext>
                </a:extLst>
              </a:tr>
              <a:tr h="914591">
                <a:tc vMerge="1">
                  <a:txBody>
                    <a:bodyPr/>
                    <a:lstStyle/>
                    <a:p>
                      <a:endParaRPr lang="es-BO"/>
                    </a:p>
                  </a:txBody>
                  <a:tcPr/>
                </a:tc>
                <a:tc>
                  <a:txBody>
                    <a:bodyPr/>
                    <a:lstStyle/>
                    <a:p>
                      <a:pPr algn="ctr" fontAlgn="ctr"/>
                      <a:r>
                        <a:rPr lang="es-ES" sz="1700" b="1" i="0" u="none" strike="noStrike" dirty="0" err="1">
                          <a:solidFill>
                            <a:srgbClr val="000099"/>
                          </a:solidFill>
                          <a:effectLst/>
                          <a:latin typeface="Calibri" panose="020F0502020204030204" pitchFamily="34" charset="0"/>
                        </a:rPr>
                        <a:t>A2</a:t>
                      </a:r>
                      <a:endParaRPr lang="es-ES" sz="1700" b="1" i="0" u="none" strike="noStrike" dirty="0">
                        <a:solidFill>
                          <a:srgbClr val="000099"/>
                        </a:solidFill>
                        <a:effectLst/>
                        <a:latin typeface="Calibri" panose="020F0502020204030204" pitchFamily="34" charset="0"/>
                      </a:endParaRPr>
                    </a:p>
                    <a:p>
                      <a:pPr algn="ctr" fontAlgn="ctr"/>
                      <a:endParaRPr lang="es-ES" sz="1700" b="0" i="0" u="none" strike="noStrike" dirty="0">
                        <a:solidFill>
                          <a:srgbClr val="000000"/>
                        </a:solidFill>
                        <a:effectLst/>
                        <a:latin typeface="Calibri" panose="020F0502020204030204" pitchFamily="34" charset="0"/>
                      </a:endParaRPr>
                    </a:p>
                    <a:p>
                      <a:pPr algn="ctr" fontAlgn="ctr"/>
                      <a:r>
                        <a:rPr lang="es-ES" sz="1700" b="0" i="0" u="none" strike="noStrike" dirty="0">
                          <a:solidFill>
                            <a:srgbClr val="000000"/>
                          </a:solidFill>
                          <a:effectLst/>
                          <a:latin typeface="Calibri" panose="020F0502020204030204" pitchFamily="34" charset="0"/>
                        </a:rPr>
                        <a:t>3 Conflictos atendidos</a:t>
                      </a:r>
                      <a:endParaRPr lang="es-BO" sz="17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ES" sz="1700" b="0" i="0" u="none" strike="noStrike" dirty="0">
                          <a:solidFill>
                            <a:srgbClr val="000000"/>
                          </a:solidFill>
                          <a:effectLst/>
                          <a:latin typeface="Calibri" panose="020F0502020204030204" pitchFamily="34" charset="0"/>
                        </a:rPr>
                        <a:t>El SENARI en coordinación con los </a:t>
                      </a:r>
                      <a:r>
                        <a:rPr lang="es-ES" sz="1700" b="0" i="0" u="none" strike="noStrike" dirty="0" err="1">
                          <a:solidFill>
                            <a:srgbClr val="000000"/>
                          </a:solidFill>
                          <a:effectLst/>
                          <a:latin typeface="Calibri" panose="020F0502020204030204" pitchFamily="34" charset="0"/>
                        </a:rPr>
                        <a:t>SEDERIs</a:t>
                      </a:r>
                      <a:r>
                        <a:rPr lang="es-ES" sz="1700" b="0" i="0" u="none" strike="noStrike" dirty="0">
                          <a:solidFill>
                            <a:srgbClr val="000000"/>
                          </a:solidFill>
                          <a:effectLst/>
                          <a:latin typeface="Calibri" panose="020F0502020204030204" pitchFamily="34" charset="0"/>
                        </a:rPr>
                        <a:t> coordinó en la atención de los siguientes conflictos de agua en calidad de parte mediadora y reconciliadora:</a:t>
                      </a:r>
                      <a:br>
                        <a:rPr lang="es-ES" sz="1700" b="0" i="0" u="none" strike="noStrike" dirty="0">
                          <a:solidFill>
                            <a:srgbClr val="000000"/>
                          </a:solidFill>
                          <a:effectLst/>
                          <a:latin typeface="Calibri" panose="020F0502020204030204" pitchFamily="34" charset="0"/>
                        </a:rPr>
                      </a:br>
                      <a:r>
                        <a:rPr lang="es-ES" sz="1700" b="1" i="0" u="none" strike="noStrike" dirty="0">
                          <a:solidFill>
                            <a:srgbClr val="000000"/>
                          </a:solidFill>
                          <a:effectLst/>
                          <a:latin typeface="Calibri" panose="020F0502020204030204" pitchFamily="34" charset="0"/>
                        </a:rPr>
                        <a:t>1.</a:t>
                      </a:r>
                      <a:r>
                        <a:rPr lang="es-ES" sz="1700" b="0" i="0" u="none" strike="noStrike" dirty="0">
                          <a:solidFill>
                            <a:srgbClr val="000000"/>
                          </a:solidFill>
                          <a:effectLst/>
                          <a:latin typeface="Calibri" panose="020F0502020204030204" pitchFamily="34" charset="0"/>
                        </a:rPr>
                        <a:t> Conflicto de agua para riego entre la Asociación de Regantes </a:t>
                      </a:r>
                      <a:r>
                        <a:rPr lang="es-ES" sz="1700" b="0" i="0" u="none" strike="noStrike" dirty="0" err="1">
                          <a:solidFill>
                            <a:srgbClr val="000000"/>
                          </a:solidFill>
                          <a:effectLst/>
                          <a:latin typeface="Calibri" panose="020F0502020204030204" pitchFamily="34" charset="0"/>
                        </a:rPr>
                        <a:t>Apaqa</a:t>
                      </a:r>
                      <a:r>
                        <a:rPr lang="es-ES" sz="1700" b="0" i="0" u="none" strike="noStrike" dirty="0">
                          <a:solidFill>
                            <a:srgbClr val="000000"/>
                          </a:solidFill>
                          <a:effectLst/>
                          <a:latin typeface="Calibri" panose="020F0502020204030204" pitchFamily="34" charset="0"/>
                        </a:rPr>
                        <a:t> Punta (ARAP) y la Subcentral </a:t>
                      </a:r>
                      <a:r>
                        <a:rPr lang="es-ES" sz="1700" b="0" i="0" u="none" strike="noStrike" dirty="0" err="1">
                          <a:solidFill>
                            <a:srgbClr val="000000"/>
                          </a:solidFill>
                          <a:effectLst/>
                          <a:latin typeface="Calibri" panose="020F0502020204030204" pitchFamily="34" charset="0"/>
                        </a:rPr>
                        <a:t>Laraty</a:t>
                      </a:r>
                      <a:r>
                        <a:rPr lang="es-ES" sz="1700" b="0" i="0" u="none" strike="noStrike" dirty="0">
                          <a:solidFill>
                            <a:srgbClr val="000000"/>
                          </a:solidFill>
                          <a:effectLst/>
                          <a:latin typeface="Calibri" panose="020F0502020204030204" pitchFamily="34" charset="0"/>
                        </a:rPr>
                        <a:t>-Sacaba</a:t>
                      </a:r>
                      <a:r>
                        <a:rPr lang="es-ES" sz="1700" b="0" i="0" u="none" strike="noStrike" dirty="0">
                          <a:solidFill>
                            <a:schemeClr val="tx1"/>
                          </a:solidFill>
                          <a:effectLst/>
                          <a:latin typeface="Calibri" panose="020F0502020204030204" pitchFamily="34" charset="0"/>
                        </a:rPr>
                        <a:t>. (2019) latente.</a:t>
                      </a:r>
                      <a:br>
                        <a:rPr lang="es-ES" sz="1700" b="0" i="0" u="none" strike="noStrike" dirty="0">
                          <a:solidFill>
                            <a:schemeClr val="tx1"/>
                          </a:solidFill>
                          <a:effectLst/>
                          <a:latin typeface="Calibri" panose="020F0502020204030204" pitchFamily="34" charset="0"/>
                        </a:rPr>
                      </a:br>
                      <a:r>
                        <a:rPr lang="es-ES" sz="1700" b="1" i="0" u="none" strike="noStrike" dirty="0">
                          <a:solidFill>
                            <a:schemeClr val="tx1"/>
                          </a:solidFill>
                          <a:effectLst/>
                          <a:latin typeface="Calibri" panose="020F0502020204030204" pitchFamily="34" charset="0"/>
                        </a:rPr>
                        <a:t>2.</a:t>
                      </a:r>
                      <a:r>
                        <a:rPr lang="es-ES" sz="1700" b="0" i="0" u="none" strike="noStrike" dirty="0">
                          <a:solidFill>
                            <a:schemeClr val="tx1"/>
                          </a:solidFill>
                          <a:effectLst/>
                          <a:latin typeface="Calibri" panose="020F0502020204030204" pitchFamily="34" charset="0"/>
                        </a:rPr>
                        <a:t> Conflicto de agua para riego entre la Asociación de Regantes </a:t>
                      </a:r>
                      <a:r>
                        <a:rPr lang="es-ES" sz="1700" b="0" i="0" u="none" strike="noStrike" dirty="0" err="1">
                          <a:solidFill>
                            <a:schemeClr val="tx1"/>
                          </a:solidFill>
                          <a:effectLst/>
                          <a:latin typeface="Calibri" panose="020F0502020204030204" pitchFamily="34" charset="0"/>
                        </a:rPr>
                        <a:t>Apaqa</a:t>
                      </a:r>
                      <a:r>
                        <a:rPr lang="es-ES" sz="1700" b="0" i="0" u="none" strike="noStrike" dirty="0">
                          <a:solidFill>
                            <a:schemeClr val="tx1"/>
                          </a:solidFill>
                          <a:effectLst/>
                          <a:latin typeface="Calibri" panose="020F0502020204030204" pitchFamily="34" charset="0"/>
                        </a:rPr>
                        <a:t> Punta (ARAP) y la comunidad </a:t>
                      </a:r>
                      <a:r>
                        <a:rPr lang="es-ES" sz="1700" b="0" i="0" u="none" strike="noStrike" dirty="0" err="1">
                          <a:solidFill>
                            <a:schemeClr val="tx1"/>
                          </a:solidFill>
                          <a:effectLst/>
                          <a:latin typeface="Calibri" panose="020F0502020204030204" pitchFamily="34" charset="0"/>
                        </a:rPr>
                        <a:t>Khuluyo</a:t>
                      </a:r>
                      <a:r>
                        <a:rPr lang="es-ES" sz="1700" b="0" i="0" u="none" strike="noStrike" dirty="0">
                          <a:solidFill>
                            <a:schemeClr val="tx1"/>
                          </a:solidFill>
                          <a:effectLst/>
                          <a:latin typeface="Calibri" panose="020F0502020204030204" pitchFamily="34" charset="0"/>
                        </a:rPr>
                        <a:t>-Sacaba. (2019) latente.</a:t>
                      </a:r>
                      <a:br>
                        <a:rPr lang="es-ES" sz="1700" b="0" i="0" u="none" strike="noStrike" dirty="0">
                          <a:solidFill>
                            <a:schemeClr val="tx1"/>
                          </a:solidFill>
                          <a:effectLst/>
                          <a:latin typeface="Calibri" panose="020F0502020204030204" pitchFamily="34" charset="0"/>
                        </a:rPr>
                      </a:br>
                      <a:r>
                        <a:rPr lang="es-ES" sz="1700" b="1" i="0" u="none" strike="noStrike" dirty="0">
                          <a:solidFill>
                            <a:schemeClr val="tx1"/>
                          </a:solidFill>
                          <a:effectLst/>
                          <a:latin typeface="Calibri" panose="020F0502020204030204" pitchFamily="34" charset="0"/>
                        </a:rPr>
                        <a:t>3.</a:t>
                      </a:r>
                      <a:r>
                        <a:rPr lang="es-ES" sz="1700" b="0" i="0" u="none" strike="noStrike" dirty="0">
                          <a:solidFill>
                            <a:schemeClr val="tx1"/>
                          </a:solidFill>
                          <a:effectLst/>
                          <a:latin typeface="Calibri" panose="020F0502020204030204" pitchFamily="34" charset="0"/>
                        </a:rPr>
                        <a:t> Conflicto de agua para riego entre la Asociación de Regantes </a:t>
                      </a:r>
                      <a:r>
                        <a:rPr lang="es-ES" sz="1700" b="0" i="0" u="none" strike="noStrike" dirty="0" err="1">
                          <a:solidFill>
                            <a:schemeClr val="tx1"/>
                          </a:solidFill>
                          <a:effectLst/>
                          <a:latin typeface="Calibri" panose="020F0502020204030204" pitchFamily="34" charset="0"/>
                        </a:rPr>
                        <a:t>Apaqa</a:t>
                      </a:r>
                      <a:r>
                        <a:rPr lang="es-ES" sz="1700" b="0" i="0" u="none" strike="noStrike" dirty="0">
                          <a:solidFill>
                            <a:schemeClr val="tx1"/>
                          </a:solidFill>
                          <a:effectLst/>
                          <a:latin typeface="Calibri" panose="020F0502020204030204" pitchFamily="34" charset="0"/>
                        </a:rPr>
                        <a:t> Punta (ARAP)-Sacaba y la Central Agraria Campesina Candelaria y la Comunidad Pico Central-Colomi. (2019) pendiente</a:t>
                      </a:r>
                      <a:br>
                        <a:rPr lang="es-ES" sz="1700" b="0" i="0" u="none" strike="noStrike" dirty="0">
                          <a:solidFill>
                            <a:schemeClr val="tx1"/>
                          </a:solidFill>
                          <a:effectLst/>
                          <a:latin typeface="Calibri" panose="020F0502020204030204" pitchFamily="34" charset="0"/>
                        </a:rPr>
                      </a:br>
                      <a:r>
                        <a:rPr lang="es-ES" sz="1700" b="1" i="0" u="none" strike="noStrike" dirty="0">
                          <a:solidFill>
                            <a:schemeClr val="tx1"/>
                          </a:solidFill>
                          <a:effectLst/>
                          <a:latin typeface="Calibri" panose="020F0502020204030204" pitchFamily="34" charset="0"/>
                        </a:rPr>
                        <a:t>4.</a:t>
                      </a:r>
                      <a:r>
                        <a:rPr lang="es-ES" sz="1700" b="0" i="0" u="none" strike="noStrike" dirty="0">
                          <a:solidFill>
                            <a:schemeClr val="tx1"/>
                          </a:solidFill>
                          <a:effectLst/>
                          <a:latin typeface="Calibri" panose="020F0502020204030204" pitchFamily="34" charset="0"/>
                        </a:rPr>
                        <a:t> Conflicto de agua para riego entre la Asociación de Riegos y Servicios Punata y la Asociación de regantes Aguirre II-Sacaba. (2019) Continúa el problema. Y otros </a:t>
                      </a:r>
                      <a:r>
                        <a:rPr lang="es-ES" sz="1700" b="0" i="0" u="none" strike="noStrike" dirty="0">
                          <a:solidFill>
                            <a:srgbClr val="000000"/>
                          </a:solidFill>
                          <a:effectLst/>
                          <a:latin typeface="Calibri" panose="020F0502020204030204" pitchFamily="34" charset="0"/>
                        </a:rPr>
                        <a:t>conflictos de agua que fueron derivados a los </a:t>
                      </a:r>
                      <a:r>
                        <a:rPr lang="es-ES" sz="1700" b="0" i="0" u="none" strike="noStrike" dirty="0" err="1">
                          <a:solidFill>
                            <a:srgbClr val="000000"/>
                          </a:solidFill>
                          <a:effectLst/>
                          <a:latin typeface="Calibri" panose="020F0502020204030204" pitchFamily="34" charset="0"/>
                        </a:rPr>
                        <a:t>SEDERIs</a:t>
                      </a:r>
                      <a:r>
                        <a:rPr lang="es-ES" sz="1700" b="0" i="0" u="none" strike="noStrike" dirty="0">
                          <a:solidFill>
                            <a:srgbClr val="000000"/>
                          </a:solidFill>
                          <a:effectLst/>
                          <a:latin typeface="Calibri" panose="020F0502020204030204" pitchFamily="34" charset="0"/>
                        </a:rPr>
                        <a:t> de La Paz y Oruro.  </a:t>
                      </a:r>
                      <a:endParaRPr lang="es-ES" sz="17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700" b="0" i="0" u="none" strike="noStrike" dirty="0">
                          <a:solidFill>
                            <a:schemeClr val="tx1"/>
                          </a:solidFill>
                          <a:effectLst/>
                          <a:latin typeface="Calibri" panose="020F0502020204030204" pitchFamily="34" charset="0"/>
                        </a:rPr>
                        <a:t>100%</a:t>
                      </a:r>
                    </a:p>
                  </a:txBody>
                  <a:tcPr marL="45720" marR="4572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09962546"/>
                  </a:ext>
                </a:extLst>
              </a:tr>
            </a:tbl>
          </a:graphicData>
        </a:graphic>
      </p:graphicFrame>
      <p:pic>
        <p:nvPicPr>
          <p:cNvPr id="9" name="Imagen 8">
            <a:extLst>
              <a:ext uri="{FF2B5EF4-FFF2-40B4-BE49-F238E27FC236}">
                <a16:creationId xmlns="" xmlns:a16="http://schemas.microsoft.com/office/drawing/2014/main" id="{87938DAB-A4EF-4A06-B43C-61F30E0E2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04093AA1-70E1-46F4-A31B-60FB96F276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4308263F-CC5F-41BC-9C31-FA7B86B866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8" name="Grupo 7">
            <a:extLst>
              <a:ext uri="{FF2B5EF4-FFF2-40B4-BE49-F238E27FC236}">
                <a16:creationId xmlns="" xmlns:a16="http://schemas.microsoft.com/office/drawing/2014/main" id="{58214F9F-7C08-49EA-993F-4F338B1754B3}"/>
              </a:ext>
            </a:extLst>
          </p:cNvPr>
          <p:cNvGrpSpPr/>
          <p:nvPr/>
        </p:nvGrpSpPr>
        <p:grpSpPr>
          <a:xfrm>
            <a:off x="3575720" y="116632"/>
            <a:ext cx="7632848" cy="749697"/>
            <a:chOff x="3575720" y="116632"/>
            <a:chExt cx="7632848" cy="749697"/>
          </a:xfrm>
        </p:grpSpPr>
        <p:sp>
          <p:nvSpPr>
            <p:cNvPr id="12" name="CuadroTexto 11">
              <a:extLst>
                <a:ext uri="{FF2B5EF4-FFF2-40B4-BE49-F238E27FC236}">
                  <a16:creationId xmlns="" xmlns:a16="http://schemas.microsoft.com/office/drawing/2014/main" id="{56859BC5-6618-4C55-98F1-A6CA81374846}"/>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3" name="CuadroTexto 12">
              <a:extLst>
                <a:ext uri="{FF2B5EF4-FFF2-40B4-BE49-F238E27FC236}">
                  <a16:creationId xmlns="" xmlns:a16="http://schemas.microsoft.com/office/drawing/2014/main" id="{F94A5019-802F-43AC-B60E-A3E84D11A0D8}"/>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148075843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1023120"/>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3" name="Tabla 2">
            <a:extLst>
              <a:ext uri="{FF2B5EF4-FFF2-40B4-BE49-F238E27FC236}">
                <a16:creationId xmlns="" xmlns:a16="http://schemas.microsoft.com/office/drawing/2014/main" id="{3B9457D7-3744-417A-8846-D20EF4CE7B4D}"/>
              </a:ext>
            </a:extLst>
          </p:cNvPr>
          <p:cNvGraphicFramePr>
            <a:graphicFrameLocks noGrp="1"/>
          </p:cNvGraphicFramePr>
          <p:nvPr>
            <p:extLst>
              <p:ext uri="{D42A27DB-BD31-4B8C-83A1-F6EECF244321}">
                <p14:modId xmlns:p14="http://schemas.microsoft.com/office/powerpoint/2010/main" val="1668683040"/>
              </p:ext>
            </p:extLst>
          </p:nvPr>
        </p:nvGraphicFramePr>
        <p:xfrm>
          <a:off x="338097" y="1581061"/>
          <a:ext cx="11590551" cy="5124648"/>
        </p:xfrm>
        <a:graphic>
          <a:graphicData uri="http://schemas.openxmlformats.org/drawingml/2006/table">
            <a:tbl>
              <a:tblPr/>
              <a:tblGrid>
                <a:gridCol w="1509431">
                  <a:extLst>
                    <a:ext uri="{9D8B030D-6E8A-4147-A177-3AD203B41FA5}">
                      <a16:colId xmlns="" xmlns:a16="http://schemas.microsoft.com/office/drawing/2014/main" val="1992155253"/>
                    </a:ext>
                  </a:extLst>
                </a:gridCol>
                <a:gridCol w="1368152">
                  <a:extLst>
                    <a:ext uri="{9D8B030D-6E8A-4147-A177-3AD203B41FA5}">
                      <a16:colId xmlns="" xmlns:a16="http://schemas.microsoft.com/office/drawing/2014/main" val="2700995068"/>
                    </a:ext>
                  </a:extLst>
                </a:gridCol>
                <a:gridCol w="7776864">
                  <a:extLst>
                    <a:ext uri="{9D8B030D-6E8A-4147-A177-3AD203B41FA5}">
                      <a16:colId xmlns="" xmlns:a16="http://schemas.microsoft.com/office/drawing/2014/main" val="2518210896"/>
                    </a:ext>
                  </a:extLst>
                </a:gridCol>
                <a:gridCol w="936104">
                  <a:extLst>
                    <a:ext uri="{9D8B030D-6E8A-4147-A177-3AD203B41FA5}">
                      <a16:colId xmlns="" xmlns:a16="http://schemas.microsoft.com/office/drawing/2014/main" val="3493608573"/>
                    </a:ext>
                  </a:extLst>
                </a:gridCol>
              </a:tblGrid>
              <a:tr h="278328">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574388998"/>
                  </a:ext>
                </a:extLst>
              </a:tr>
              <a:tr h="374302">
                <a:tc>
                  <a:txBody>
                    <a:bodyPr/>
                    <a:lstStyle/>
                    <a:p>
                      <a:pPr algn="ctr" fontAlgn="ctr"/>
                      <a:r>
                        <a:rPr lang="es-BO" sz="1400" b="1" i="0" u="none" strike="noStrike">
                          <a:solidFill>
                            <a:srgbClr val="FFFFFF"/>
                          </a:solidFill>
                          <a:effectLst/>
                          <a:latin typeface="Calibri" panose="020F050202020403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897113335"/>
                  </a:ext>
                </a:extLst>
              </a:tr>
              <a:tr h="1267475">
                <a:tc rowSpan="3">
                  <a:txBody>
                    <a:bodyPr/>
                    <a:lstStyle/>
                    <a:p>
                      <a:pPr algn="l" fontAlgn="ctr"/>
                      <a:r>
                        <a:rPr lang="es-ES" sz="1800" b="1" i="0" u="none" strike="noStrike" dirty="0" err="1">
                          <a:solidFill>
                            <a:srgbClr val="000099"/>
                          </a:solidFill>
                          <a:effectLst/>
                          <a:latin typeface="Calibri" panose="020F0502020204030204" pitchFamily="34" charset="0"/>
                        </a:rPr>
                        <a:t>OP6</a:t>
                      </a:r>
                      <a:r>
                        <a:rPr lang="es-ES" sz="1800" b="0" i="0" u="none" strike="noStrike" dirty="0">
                          <a:solidFill>
                            <a:srgbClr val="000000"/>
                          </a:solidFill>
                          <a:effectLst/>
                          <a:latin typeface="Calibri" panose="020F0502020204030204" pitchFamily="34" charset="0"/>
                        </a:rPr>
                        <a:t> Implementar el </a:t>
                      </a:r>
                      <a:r>
                        <a:rPr lang="es-ES" sz="1800" b="0" i="0" u="none" strike="noStrike" dirty="0" err="1">
                          <a:solidFill>
                            <a:srgbClr val="000000"/>
                          </a:solidFill>
                          <a:effectLst/>
                          <a:latin typeface="Calibri" panose="020F0502020204030204" pitchFamily="34" charset="0"/>
                        </a:rPr>
                        <a:t>SNIR</a:t>
                      </a:r>
                      <a:r>
                        <a:rPr lang="es-ES" sz="1800" b="0" i="0" u="none" strike="noStrike" dirty="0">
                          <a:solidFill>
                            <a:srgbClr val="000000"/>
                          </a:solidFill>
                          <a:effectLst/>
                          <a:latin typeface="Calibri" panose="020F0502020204030204" pitchFamily="34" charset="0"/>
                        </a:rPr>
                        <a:t> en base al convenio de Cooperación suscrita con el </a:t>
                      </a:r>
                      <a:r>
                        <a:rPr lang="es-ES" sz="1800" b="0" i="0" u="none" strike="noStrike" dirty="0" err="1">
                          <a:solidFill>
                            <a:srgbClr val="000000"/>
                          </a:solidFill>
                          <a:effectLst/>
                          <a:latin typeface="Calibri" panose="020F0502020204030204" pitchFamily="34" charset="0"/>
                        </a:rPr>
                        <a:t>MMAyA</a:t>
                      </a:r>
                      <a:r>
                        <a:rPr lang="es-ES" sz="1800" b="0" i="0" u="none" strike="noStrike" dirty="0">
                          <a:solidFill>
                            <a:srgbClr val="000000"/>
                          </a:solidFill>
                          <a:effectLst/>
                          <a:latin typeface="Calibri" panose="020F050202020403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err="1">
                          <a:solidFill>
                            <a:srgbClr val="000099"/>
                          </a:solidFill>
                          <a:effectLst/>
                          <a:latin typeface="Calibri" panose="020F0502020204030204" pitchFamily="34" charset="0"/>
                        </a:rPr>
                        <a:t>A1</a:t>
                      </a:r>
                      <a:endParaRPr lang="es-ES" sz="1600" b="1" i="0" u="none" strike="noStrike" dirty="0">
                        <a:solidFill>
                          <a:srgbClr val="000099"/>
                        </a:solidFill>
                        <a:effectLst/>
                        <a:latin typeface="Calibri" panose="020F0502020204030204" pitchFamily="34" charset="0"/>
                      </a:endParaRPr>
                    </a:p>
                    <a:p>
                      <a:pPr algn="ctr" fontAlgn="ctr"/>
                      <a:endParaRPr lang="es-ES" sz="1600" b="0" i="0" u="none" strike="noStrike" dirty="0">
                        <a:solidFill>
                          <a:srgbClr val="000000"/>
                        </a:solidFill>
                        <a:effectLst/>
                        <a:latin typeface="Calibri" panose="020F0502020204030204" pitchFamily="34" charset="0"/>
                      </a:endParaRPr>
                    </a:p>
                    <a:p>
                      <a:pPr algn="ctr" fontAlgn="ctr"/>
                      <a:r>
                        <a:rPr lang="es-ES" sz="1600" b="0" i="0" u="none" strike="noStrike" dirty="0">
                          <a:solidFill>
                            <a:srgbClr val="000000"/>
                          </a:solidFill>
                          <a:effectLst/>
                          <a:latin typeface="Calibri" panose="020F0502020204030204" pitchFamily="34" charset="0"/>
                        </a:rPr>
                        <a:t>2 reuniones y/o capacitaciones con los </a:t>
                      </a:r>
                      <a:r>
                        <a:rPr lang="es-ES" sz="1600" b="0" i="0" u="none" strike="noStrike" dirty="0" err="1">
                          <a:solidFill>
                            <a:srgbClr val="000000"/>
                          </a:solidFill>
                          <a:effectLst/>
                          <a:latin typeface="Calibri" panose="020F0502020204030204" pitchFamily="34" charset="0"/>
                        </a:rPr>
                        <a:t>SEDERIS</a:t>
                      </a:r>
                      <a:r>
                        <a:rPr lang="es-ES" sz="1600" b="0" i="0" u="none" strike="noStrike" dirty="0">
                          <a:solidFill>
                            <a:srgbClr val="000000"/>
                          </a:solidFill>
                          <a:effectLst/>
                          <a:latin typeface="Calibri" panose="020F0502020204030204" pitchFamily="34" charset="0"/>
                        </a:rPr>
                        <a:t>.</a:t>
                      </a:r>
                      <a:endParaRPr lang="es-BO"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Calibri" panose="020F0502020204030204" pitchFamily="34" charset="0"/>
                        </a:rPr>
                        <a:t>Conforme el Convenio de Cooperación Interinstitucional Nº 57 suscrito entre el Ministerio de Medio Ambiente y Agua (</a:t>
                      </a:r>
                      <a:r>
                        <a:rPr lang="es-ES" sz="1800" b="0" i="0" u="none" strike="noStrike" dirty="0" err="1">
                          <a:solidFill>
                            <a:srgbClr val="000000"/>
                          </a:solidFill>
                          <a:effectLst/>
                          <a:latin typeface="Calibri" panose="020F0502020204030204" pitchFamily="34" charset="0"/>
                        </a:rPr>
                        <a:t>MMAyA</a:t>
                      </a:r>
                      <a:r>
                        <a:rPr lang="es-ES" sz="1800" b="0" i="0" u="none" strike="noStrike" dirty="0">
                          <a:solidFill>
                            <a:srgbClr val="000000"/>
                          </a:solidFill>
                          <a:effectLst/>
                          <a:latin typeface="Calibri" panose="020F0502020204030204" pitchFamily="34" charset="0"/>
                        </a:rPr>
                        <a:t>) y el Servicio Nacional de Riego (SENARI) se tiene:</a:t>
                      </a:r>
                      <a:br>
                        <a:rPr lang="es-ES" sz="1800" b="0" i="0" u="none" strike="noStrike" dirty="0">
                          <a:solidFill>
                            <a:srgbClr val="000000"/>
                          </a:solidFill>
                          <a:effectLst/>
                          <a:latin typeface="Calibri" panose="020F0502020204030204" pitchFamily="34" charset="0"/>
                        </a:rPr>
                      </a:br>
                      <a:r>
                        <a:rPr lang="es-ES" sz="1800" b="0" i="0" u="none" strike="noStrike" dirty="0" smtClean="0">
                          <a:solidFill>
                            <a:schemeClr val="tx1"/>
                          </a:solidFill>
                          <a:effectLst/>
                          <a:latin typeface="Calibri" panose="020F0502020204030204" pitchFamily="34" charset="0"/>
                        </a:rPr>
                        <a:t>2 </a:t>
                      </a:r>
                      <a:r>
                        <a:rPr lang="es-ES" sz="1800" b="0" i="0" u="none" strike="noStrike" dirty="0">
                          <a:solidFill>
                            <a:schemeClr val="tx1"/>
                          </a:solidFill>
                          <a:effectLst/>
                          <a:latin typeface="Calibri" panose="020F0502020204030204" pitchFamily="34" charset="0"/>
                        </a:rPr>
                        <a:t>eventos de socialización </a:t>
                      </a:r>
                      <a:r>
                        <a:rPr lang="es-ES" sz="1800" b="0" i="0" u="none" strike="noStrike" dirty="0">
                          <a:solidFill>
                            <a:srgbClr val="000000"/>
                          </a:solidFill>
                          <a:effectLst/>
                          <a:latin typeface="Calibri" panose="020F0502020204030204" pitchFamily="34" charset="0"/>
                        </a:rPr>
                        <a:t>y capacitación sobre la implementación del SNIR-SIARH con la participación de </a:t>
                      </a:r>
                      <a:r>
                        <a:rPr lang="es-ES" sz="1800" b="0" i="0" u="none" strike="noStrike" dirty="0" err="1">
                          <a:solidFill>
                            <a:srgbClr val="000000"/>
                          </a:solidFill>
                          <a:effectLst/>
                          <a:latin typeface="Calibri" panose="020F0502020204030204" pitchFamily="34" charset="0"/>
                        </a:rPr>
                        <a:t>SEDERIs</a:t>
                      </a:r>
                      <a:r>
                        <a:rPr lang="es-ES" sz="1800" b="0" i="0" u="none" strike="noStrike" dirty="0">
                          <a:solidFill>
                            <a:srgbClr val="000000"/>
                          </a:solidFill>
                          <a:effectLst/>
                          <a:latin typeface="Calibri" panose="020F0502020204030204" pitchFamily="34" charset="0"/>
                        </a:rPr>
                        <a:t> y </a:t>
                      </a:r>
                      <a:r>
                        <a:rPr lang="es-ES" sz="1800" b="0" i="0" u="none" strike="noStrike" dirty="0" err="1">
                          <a:solidFill>
                            <a:srgbClr val="000000"/>
                          </a:solidFill>
                          <a:effectLst/>
                          <a:latin typeface="Calibri" panose="020F0502020204030204" pitchFamily="34" charset="0"/>
                        </a:rPr>
                        <a:t>MMAyA</a:t>
                      </a:r>
                      <a:r>
                        <a:rPr lang="es-ES" sz="1800" b="0" i="0" u="none" strike="noStrike" dirty="0">
                          <a:solidFill>
                            <a:srgbClr val="000000"/>
                          </a:solidFill>
                          <a:effectLst/>
                          <a:latin typeface="Calibri" panose="020F0502020204030204" pitchFamily="34" charset="0"/>
                        </a:rPr>
                        <a:t> en fechas </a:t>
                      </a:r>
                      <a:r>
                        <a:rPr lang="es-ES" sz="1800" b="0" i="0" u="none" strike="noStrike" dirty="0">
                          <a:solidFill>
                            <a:schemeClr val="tx1"/>
                          </a:solidFill>
                          <a:effectLst/>
                          <a:latin typeface="Calibri" panose="020F0502020204030204" pitchFamily="34" charset="0"/>
                        </a:rPr>
                        <a:t>01-10-2020 y 22-10-2020 respectivamente.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chemeClr val="tx1"/>
                          </a:solidFill>
                          <a:effectLst/>
                          <a:latin typeface="Calibri" panose="020F050202020403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70675248"/>
                  </a:ext>
                </a:extLst>
              </a:tr>
              <a:tr h="575850">
                <a:tc vMerge="1">
                  <a:txBody>
                    <a:bodyPr/>
                    <a:lstStyle/>
                    <a:p>
                      <a:endParaRPr lang="es-MX"/>
                    </a:p>
                  </a:txBody>
                  <a:tcPr/>
                </a:tc>
                <a:tc>
                  <a:txBody>
                    <a:bodyPr/>
                    <a:lstStyle/>
                    <a:p>
                      <a:pPr algn="ctr"/>
                      <a:r>
                        <a:rPr lang="es-ES" sz="1600" b="1" dirty="0" err="1">
                          <a:solidFill>
                            <a:srgbClr val="000099"/>
                          </a:solidFill>
                        </a:rPr>
                        <a:t>A2</a:t>
                      </a:r>
                      <a:endParaRPr lang="es-ES" sz="1600" b="1" dirty="0">
                        <a:solidFill>
                          <a:srgbClr val="000099"/>
                        </a:solidFill>
                      </a:endParaRPr>
                    </a:p>
                    <a:p>
                      <a:pPr algn="ctr"/>
                      <a:r>
                        <a:rPr lang="es-ES" sz="1600" dirty="0"/>
                        <a:t>1 </a:t>
                      </a:r>
                      <a:r>
                        <a:rPr lang="es-ES" sz="1600" dirty="0" err="1"/>
                        <a:t>PNRCyF</a:t>
                      </a:r>
                      <a:r>
                        <a:rPr lang="es-ES" sz="1600" dirty="0"/>
                        <a:t> actualizado con los datos técnicos.</a:t>
                      </a:r>
                      <a:endParaRPr lang="es-MX" sz="16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s-ES" sz="1800" b="1" i="0" u="none" strike="noStrike" dirty="0">
                          <a:solidFill>
                            <a:srgbClr val="000000"/>
                          </a:solidFill>
                          <a:effectLst/>
                          <a:latin typeface="Calibri" panose="020F0502020204030204" pitchFamily="34" charset="0"/>
                        </a:rPr>
                        <a:t>-</a:t>
                      </a:r>
                      <a:r>
                        <a:rPr lang="es-ES" sz="1800" b="0" i="0" u="none" strike="noStrike" dirty="0">
                          <a:solidFill>
                            <a:srgbClr val="000000"/>
                          </a:solidFill>
                          <a:effectLst/>
                          <a:latin typeface="Calibri" panose="020F0502020204030204" pitchFamily="34" charset="0"/>
                        </a:rPr>
                        <a:t> 1219 Registros Colectivos y Familiares reportados a la plataforma </a:t>
                      </a:r>
                      <a:r>
                        <a:rPr lang="es-ES" sz="1800" b="0" i="0" u="none" strike="noStrike" dirty="0" err="1">
                          <a:solidFill>
                            <a:srgbClr val="000000"/>
                          </a:solidFill>
                          <a:effectLst/>
                          <a:latin typeface="Calibri" panose="020F0502020204030204" pitchFamily="34" charset="0"/>
                        </a:rPr>
                        <a:t>SNIR-SIARH</a:t>
                      </a:r>
                      <a:r>
                        <a:rPr lang="es-ES" sz="1800" b="0" i="0" u="none" strike="noStrike" dirty="0">
                          <a:solidFill>
                            <a:srgbClr val="000000"/>
                          </a:solidFill>
                          <a:effectLst/>
                          <a:latin typeface="Calibri" panose="020F050202020403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s-ES" sz="1800" b="0" i="0" u="none" strike="noStrike" dirty="0">
                          <a:solidFill>
                            <a:srgbClr val="000000"/>
                          </a:solidFill>
                          <a:effectLst/>
                          <a:latin typeface="Calibri" panose="020F050202020403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71600">
                <a:tc vMerge="1">
                  <a:txBody>
                    <a:bodyPr/>
                    <a:lstStyle/>
                    <a:p>
                      <a:endParaRPr lang="es-BO"/>
                    </a:p>
                  </a:txBody>
                  <a:tcPr/>
                </a:tc>
                <a:tc>
                  <a:txBody>
                    <a:bodyPr/>
                    <a:lstStyle/>
                    <a:p>
                      <a:pPr algn="ctr"/>
                      <a:r>
                        <a:rPr lang="es-ES" sz="1600" b="1" dirty="0" err="1">
                          <a:solidFill>
                            <a:srgbClr val="000099"/>
                          </a:solidFill>
                        </a:rPr>
                        <a:t>A3</a:t>
                      </a:r>
                      <a:endParaRPr lang="es-ES" sz="1600" b="1" dirty="0">
                        <a:solidFill>
                          <a:srgbClr val="000099"/>
                        </a:solidFill>
                      </a:endParaRPr>
                    </a:p>
                    <a:p>
                      <a:pPr algn="ctr"/>
                      <a:r>
                        <a:rPr lang="es-ES" sz="1600" dirty="0"/>
                        <a:t>1 </a:t>
                      </a:r>
                      <a:r>
                        <a:rPr lang="es-ES" sz="1600" dirty="0" err="1"/>
                        <a:t>SNIR-SIARH</a:t>
                      </a:r>
                      <a:r>
                        <a:rPr lang="es-ES" sz="1600" dirty="0"/>
                        <a:t> con reporte de datos del </a:t>
                      </a:r>
                      <a:r>
                        <a:rPr lang="es-ES" sz="1600" dirty="0" err="1"/>
                        <a:t>PNRCyF</a:t>
                      </a:r>
                      <a:r>
                        <a:rPr lang="es-ES" sz="1600" dirty="0"/>
                        <a:t> visible en plataforma</a:t>
                      </a:r>
                      <a:endParaRPr lang="es-BO" sz="16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800" b="0" i="0" u="none" strike="noStrike" dirty="0">
                          <a:solidFill>
                            <a:srgbClr val="000000"/>
                          </a:solidFill>
                          <a:effectLst/>
                          <a:latin typeface="Calibri" panose="020F0502020204030204" pitchFamily="34" charset="0"/>
                        </a:rPr>
                        <a:t>Genera reporte de datos </a:t>
                      </a:r>
                      <a:r>
                        <a:rPr lang="es-ES" sz="1800" b="0" i="0" u="none" strike="noStrike" dirty="0" err="1">
                          <a:solidFill>
                            <a:srgbClr val="000000"/>
                          </a:solidFill>
                          <a:effectLst/>
                          <a:latin typeface="Calibri" panose="020F0502020204030204" pitchFamily="34" charset="0"/>
                        </a:rPr>
                        <a:t>PNRCyF</a:t>
                      </a:r>
                      <a:r>
                        <a:rPr lang="es-ES" sz="1800" b="0" i="0" u="none" strike="noStrike" dirty="0">
                          <a:solidFill>
                            <a:srgbClr val="000000"/>
                          </a:solidFill>
                          <a:effectLst/>
                          <a:latin typeface="Calibri" panose="020F0502020204030204" pitchFamily="34" charset="0"/>
                        </a:rPr>
                        <a:t> en plataforma.</a:t>
                      </a:r>
                      <a:endParaRPr lang="es-ES" sz="1800" b="0" i="0" u="none" strike="noStrike" dirty="0">
                        <a:solidFill>
                          <a:srgbClr val="FF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chemeClr val="tx1"/>
                          </a:solidFill>
                          <a:effectLst/>
                          <a:latin typeface="Calibri" panose="020F0502020204030204" pitchFamily="34" charset="0"/>
                        </a:rPr>
                        <a:t>100%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1454473"/>
                  </a:ext>
                </a:extLst>
              </a:tr>
            </a:tbl>
          </a:graphicData>
        </a:graphic>
      </p:graphicFrame>
      <p:pic>
        <p:nvPicPr>
          <p:cNvPr id="9" name="Imagen 8">
            <a:extLst>
              <a:ext uri="{FF2B5EF4-FFF2-40B4-BE49-F238E27FC236}">
                <a16:creationId xmlns="" xmlns:a16="http://schemas.microsoft.com/office/drawing/2014/main" id="{6A123E94-A94A-4089-8984-041D84F87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 name="Imagen 9">
            <a:extLst>
              <a:ext uri="{FF2B5EF4-FFF2-40B4-BE49-F238E27FC236}">
                <a16:creationId xmlns="" xmlns:a16="http://schemas.microsoft.com/office/drawing/2014/main" id="{946C43FF-D32A-4388-B9C8-06C0DFCFCE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A0CA4768-FE83-4308-A558-F6A45E152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8" name="Grupo 7">
            <a:extLst>
              <a:ext uri="{FF2B5EF4-FFF2-40B4-BE49-F238E27FC236}">
                <a16:creationId xmlns="" xmlns:a16="http://schemas.microsoft.com/office/drawing/2014/main" id="{B49F1735-8BF6-44E0-9B44-95E3AA203187}"/>
              </a:ext>
            </a:extLst>
          </p:cNvPr>
          <p:cNvGrpSpPr/>
          <p:nvPr/>
        </p:nvGrpSpPr>
        <p:grpSpPr>
          <a:xfrm>
            <a:off x="3575720" y="116632"/>
            <a:ext cx="7632848" cy="749697"/>
            <a:chOff x="3575720" y="116632"/>
            <a:chExt cx="7632848" cy="749697"/>
          </a:xfrm>
        </p:grpSpPr>
        <p:sp>
          <p:nvSpPr>
            <p:cNvPr id="12" name="CuadroTexto 11">
              <a:extLst>
                <a:ext uri="{FF2B5EF4-FFF2-40B4-BE49-F238E27FC236}">
                  <a16:creationId xmlns="" xmlns:a16="http://schemas.microsoft.com/office/drawing/2014/main" id="{4D15482D-F1D6-4337-B41B-7B4E0C072BEF}"/>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3" name="CuadroTexto 12">
              <a:extLst>
                <a:ext uri="{FF2B5EF4-FFF2-40B4-BE49-F238E27FC236}">
                  <a16:creationId xmlns="" xmlns:a16="http://schemas.microsoft.com/office/drawing/2014/main" id="{6E3EED49-8E75-4C20-87A0-87A98CDAA377}"/>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450843457"/>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E407AF-A485-4947-AD8A-5F7400B4BFF2}"/>
              </a:ext>
            </a:extLst>
          </p:cNvPr>
          <p:cNvSpPr txBox="1"/>
          <p:nvPr/>
        </p:nvSpPr>
        <p:spPr>
          <a:xfrm>
            <a:off x="1524000" y="980728"/>
            <a:ext cx="9144000" cy="461665"/>
          </a:xfrm>
          <a:prstGeom prst="rect">
            <a:avLst/>
          </a:prstGeom>
          <a:noFill/>
        </p:spPr>
        <p:txBody>
          <a:bodyPr wrap="square" rtlCol="0">
            <a:spAutoFit/>
          </a:bodyPr>
          <a:lstStyle/>
          <a:p>
            <a:pPr algn="ctr"/>
            <a:r>
              <a:rPr lang="es-ES" sz="2300" b="1" dirty="0">
                <a:solidFill>
                  <a:srgbClr val="C00000"/>
                </a:solidFill>
              </a:rPr>
              <a:t>UNIDAD DE PROGRAMAS, PROYECTOS, REGISTROS Y AUTORIZACIONES</a:t>
            </a:r>
            <a:endParaRPr lang="es-BO" sz="2300" b="1" dirty="0">
              <a:solidFill>
                <a:srgbClr val="C00000"/>
              </a:solidFill>
            </a:endParaRPr>
          </a:p>
        </p:txBody>
      </p:sp>
      <p:graphicFrame>
        <p:nvGraphicFramePr>
          <p:cNvPr id="3" name="Tabla 2">
            <a:extLst>
              <a:ext uri="{FF2B5EF4-FFF2-40B4-BE49-F238E27FC236}">
                <a16:creationId xmlns="" xmlns:a16="http://schemas.microsoft.com/office/drawing/2014/main" id="{3B9457D7-3744-417A-8846-D20EF4CE7B4D}"/>
              </a:ext>
            </a:extLst>
          </p:cNvPr>
          <p:cNvGraphicFramePr>
            <a:graphicFrameLocks noGrp="1"/>
          </p:cNvGraphicFramePr>
          <p:nvPr>
            <p:extLst>
              <p:ext uri="{D42A27DB-BD31-4B8C-83A1-F6EECF244321}">
                <p14:modId xmlns:p14="http://schemas.microsoft.com/office/powerpoint/2010/main" val="393125567"/>
              </p:ext>
            </p:extLst>
          </p:nvPr>
        </p:nvGraphicFramePr>
        <p:xfrm>
          <a:off x="263352" y="1340768"/>
          <a:ext cx="11737304" cy="5407510"/>
        </p:xfrm>
        <a:graphic>
          <a:graphicData uri="http://schemas.openxmlformats.org/drawingml/2006/table">
            <a:tbl>
              <a:tblPr/>
              <a:tblGrid>
                <a:gridCol w="2088232">
                  <a:extLst>
                    <a:ext uri="{9D8B030D-6E8A-4147-A177-3AD203B41FA5}">
                      <a16:colId xmlns="" xmlns:a16="http://schemas.microsoft.com/office/drawing/2014/main" val="1992155253"/>
                    </a:ext>
                  </a:extLst>
                </a:gridCol>
                <a:gridCol w="1800200">
                  <a:extLst>
                    <a:ext uri="{9D8B030D-6E8A-4147-A177-3AD203B41FA5}">
                      <a16:colId xmlns="" xmlns:a16="http://schemas.microsoft.com/office/drawing/2014/main" val="2700995068"/>
                    </a:ext>
                  </a:extLst>
                </a:gridCol>
                <a:gridCol w="6984776">
                  <a:extLst>
                    <a:ext uri="{9D8B030D-6E8A-4147-A177-3AD203B41FA5}">
                      <a16:colId xmlns="" xmlns:a16="http://schemas.microsoft.com/office/drawing/2014/main" val="2518210896"/>
                    </a:ext>
                  </a:extLst>
                </a:gridCol>
                <a:gridCol w="864096">
                  <a:extLst>
                    <a:ext uri="{9D8B030D-6E8A-4147-A177-3AD203B41FA5}">
                      <a16:colId xmlns="" xmlns:a16="http://schemas.microsoft.com/office/drawing/2014/main" val="2071227004"/>
                    </a:ext>
                  </a:extLst>
                </a:gridCol>
              </a:tblGrid>
              <a:tr h="278328">
                <a:tc>
                  <a:txBody>
                    <a:bodyPr/>
                    <a:lstStyle/>
                    <a:p>
                      <a:pPr algn="ctr" fontAlgn="ctr"/>
                      <a:r>
                        <a:rPr lang="es-BO" sz="1400" b="1" i="0" u="none" strike="noStrike" dirty="0">
                          <a:solidFill>
                            <a:srgbClr val="FFFFFF"/>
                          </a:solidFill>
                          <a:effectLst/>
                          <a:latin typeface="Calibri" panose="020F0502020204030204" pitchFamily="34" charset="0"/>
                        </a:rPr>
                        <a:t>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INDICADOR</a:t>
                      </a:r>
                      <a:endParaRPr lang="es-BO" sz="1400" b="1" i="0" u="none" strike="noStrike" dirty="0">
                        <a:solidFill>
                          <a:srgbClr val="FFFFFF"/>
                        </a:solidFill>
                        <a:effectLst/>
                        <a:latin typeface="Calibri" panose="020F0502020204030204" pitchFamily="34" charset="0"/>
                      </a:endParaRPr>
                    </a:p>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fontAlgn="ctr"/>
                      <a:r>
                        <a:rPr lang="es-BO" sz="1400" b="1" i="0" u="none" strike="noStrike" dirty="0">
                          <a:solidFill>
                            <a:srgbClr val="FFFFFF"/>
                          </a:solidFill>
                          <a:effectLst/>
                          <a:latin typeface="Calibri" panose="020F0502020204030204" pitchFamily="34" charset="0"/>
                        </a:rPr>
                        <a:t>RESULTADOS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FFFFFF"/>
                          </a:solidFill>
                          <a:effectLst/>
                          <a:latin typeface="Calibri" panose="020F0502020204030204" pitchFamily="34" charset="0"/>
                        </a:rPr>
                        <a:t>EJECUTADO%</a:t>
                      </a: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3574388998"/>
                  </a:ext>
                </a:extLst>
              </a:tr>
              <a:tr h="374302">
                <a:tc>
                  <a:txBody>
                    <a:bodyPr/>
                    <a:lstStyle/>
                    <a:p>
                      <a:pPr algn="ctr" fontAlgn="ctr"/>
                      <a:r>
                        <a:rPr lang="es-BO" sz="1400" b="1" i="0" u="none" strike="noStrike">
                          <a:solidFill>
                            <a:srgbClr val="FFFFFF"/>
                          </a:solidFill>
                          <a:effectLst/>
                          <a:latin typeface="Calibri" panose="020F0502020204030204" pitchFamily="34" charset="0"/>
                        </a:rPr>
                        <a:t>ACCION DE CORTO PLAZO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pPr algn="ctr" fontAlgn="ctr"/>
                      <a:endParaRPr lang="es-BO" sz="14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vMerge="1">
                  <a:txBody>
                    <a:bodyPr/>
                    <a:lstStyle/>
                    <a:p>
                      <a:endParaRPr lang="es-BO"/>
                    </a:p>
                  </a:txBody>
                  <a:tcPr/>
                </a:tc>
                <a:tc vMerge="1">
                  <a:txBody>
                    <a:bodyPr/>
                    <a:lstStyle/>
                    <a:p>
                      <a:endParaRPr lang="es-BO"/>
                    </a:p>
                  </a:txBody>
                  <a:tcPr/>
                </a:tc>
                <a:extLst>
                  <a:ext uri="{0D108BD9-81ED-4DB2-BD59-A6C34878D82A}">
                    <a16:rowId xmlns="" xmlns:a16="http://schemas.microsoft.com/office/drawing/2014/main" val="2897113335"/>
                  </a:ext>
                </a:extLst>
              </a:tr>
              <a:tr h="2083674">
                <a:tc rowSpan="3">
                  <a:txBody>
                    <a:bodyPr/>
                    <a:lstStyle/>
                    <a:p>
                      <a:pPr algn="l" fontAlgn="ctr"/>
                      <a:r>
                        <a:rPr lang="es-ES" sz="1800" b="1" i="0" u="none" strike="noStrike" dirty="0" err="1">
                          <a:solidFill>
                            <a:srgbClr val="000099"/>
                          </a:solidFill>
                          <a:effectLst/>
                          <a:latin typeface="Calibri" panose="020F0502020204030204" pitchFamily="34" charset="0"/>
                        </a:rPr>
                        <a:t>OP7</a:t>
                      </a:r>
                      <a:r>
                        <a:rPr lang="es-ES" sz="1800" b="0" i="0" u="none" strike="noStrike" dirty="0">
                          <a:solidFill>
                            <a:srgbClr val="000099"/>
                          </a:solidFill>
                          <a:effectLst/>
                          <a:latin typeface="Calibri" panose="020F0502020204030204" pitchFamily="34" charset="0"/>
                        </a:rPr>
                        <a:t> </a:t>
                      </a:r>
                      <a:r>
                        <a:rPr lang="es-ES" sz="1700" b="0" i="0" u="none" strike="noStrike" dirty="0">
                          <a:solidFill>
                            <a:srgbClr val="000000"/>
                          </a:solidFill>
                          <a:effectLst/>
                          <a:latin typeface="Calibri" panose="020F0502020204030204" pitchFamily="34" charset="0"/>
                        </a:rPr>
                        <a:t>Promover y fortalecer los conocimientos, habilidades de técnicos y usuarios de riego en registro de fuentes agua, resolución de conflictos en los proyectos de riego en etapa de ejecución y operación. Y eventos sobre recursos hídricos para la producción de alimentos.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1" i="0" u="none" strike="noStrike" dirty="0" err="1">
                          <a:solidFill>
                            <a:srgbClr val="000099"/>
                          </a:solidFill>
                          <a:effectLst/>
                          <a:latin typeface="Calibri" panose="020F0502020204030204" pitchFamily="34" charset="0"/>
                        </a:rPr>
                        <a:t>A1</a:t>
                      </a:r>
                      <a:endParaRPr lang="es-ES" sz="1600" b="1" i="0" u="none" strike="noStrike" dirty="0">
                        <a:solidFill>
                          <a:srgbClr val="000099"/>
                        </a:solidFill>
                        <a:effectLst/>
                        <a:latin typeface="Calibri" panose="020F0502020204030204" pitchFamily="34" charset="0"/>
                      </a:endParaRPr>
                    </a:p>
                    <a:p>
                      <a:pPr algn="ctr" fontAlgn="ctr"/>
                      <a:r>
                        <a:rPr lang="es-ES" sz="1400" b="0" i="0" u="none" strike="noStrike" dirty="0">
                          <a:solidFill>
                            <a:srgbClr val="000000"/>
                          </a:solidFill>
                          <a:effectLst/>
                          <a:latin typeface="Calibri" panose="020F0502020204030204" pitchFamily="34" charset="0"/>
                        </a:rPr>
                        <a:t>4 eventos de socialización y capacitación virtual o presencial acorde a normativas e instrumentos del sector riego.</a:t>
                      </a:r>
                      <a:endParaRPr lang="es-BO"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600" b="1" i="0" u="none" strike="noStrike" dirty="0">
                          <a:solidFill>
                            <a:srgbClr val="000000"/>
                          </a:solidFill>
                          <a:effectLst/>
                          <a:latin typeface="Calibri" panose="020F0502020204030204" pitchFamily="34" charset="0"/>
                        </a:rPr>
                        <a:t>1.</a:t>
                      </a:r>
                      <a:r>
                        <a:rPr lang="es-ES" sz="1600" b="0" i="0" u="none" strike="noStrike" dirty="0">
                          <a:solidFill>
                            <a:srgbClr val="000000"/>
                          </a:solidFill>
                          <a:effectLst/>
                          <a:latin typeface="Calibri" panose="020F0502020204030204" pitchFamily="34" charset="0"/>
                        </a:rPr>
                        <a:t> Taller de la Ley de Riego 2878 y registros colectivos en la comunidad de </a:t>
                      </a:r>
                      <a:r>
                        <a:rPr lang="es-ES" sz="1600" b="0" i="0" u="none" strike="noStrike" dirty="0" err="1">
                          <a:solidFill>
                            <a:srgbClr val="000000"/>
                          </a:solidFill>
                          <a:effectLst/>
                          <a:latin typeface="Calibri" panose="020F0502020204030204" pitchFamily="34" charset="0"/>
                        </a:rPr>
                        <a:t>Chorobamba</a:t>
                      </a:r>
                      <a:r>
                        <a:rPr lang="es-ES" sz="1600" b="0" i="0" u="none" strike="noStrike" dirty="0">
                          <a:solidFill>
                            <a:srgbClr val="000000"/>
                          </a:solidFill>
                          <a:effectLst/>
                          <a:latin typeface="Calibri" panose="020F0502020204030204" pitchFamily="34" charset="0"/>
                        </a:rPr>
                        <a:t> del municipio de </a:t>
                      </a:r>
                      <a:r>
                        <a:rPr lang="es-ES" sz="1600" b="0" i="0" u="none" strike="noStrike" dirty="0" err="1">
                          <a:solidFill>
                            <a:srgbClr val="000000"/>
                          </a:solidFill>
                          <a:effectLst/>
                          <a:latin typeface="Calibri" panose="020F0502020204030204" pitchFamily="34" charset="0"/>
                        </a:rPr>
                        <a:t>Carabuco</a:t>
                      </a:r>
                      <a:r>
                        <a:rPr lang="es-ES" sz="1600" b="0" i="0" u="none" strike="noStrike" dirty="0">
                          <a:solidFill>
                            <a:srgbClr val="000000"/>
                          </a:solidFill>
                          <a:effectLst/>
                          <a:latin typeface="Calibri" panose="020F0502020204030204" pitchFamily="34" charset="0"/>
                        </a:rPr>
                        <a:t> del departamento de La Paz.</a:t>
                      </a:r>
                      <a:br>
                        <a:rPr lang="es-ES" sz="1600" b="0" i="0" u="none" strike="noStrike" dirty="0">
                          <a:solidFill>
                            <a:srgbClr val="000000"/>
                          </a:solidFill>
                          <a:effectLst/>
                          <a:latin typeface="Calibri" panose="020F0502020204030204" pitchFamily="34" charset="0"/>
                        </a:rPr>
                      </a:br>
                      <a:r>
                        <a:rPr lang="es-ES" sz="1600" b="1" i="0" u="none" strike="noStrike" dirty="0">
                          <a:solidFill>
                            <a:srgbClr val="000000"/>
                          </a:solidFill>
                          <a:effectLst/>
                          <a:latin typeface="Calibri" panose="020F0502020204030204" pitchFamily="34" charset="0"/>
                        </a:rPr>
                        <a:t>2.</a:t>
                      </a:r>
                      <a:r>
                        <a:rPr lang="es-ES" sz="1600" b="0" i="0" u="none" strike="noStrike" dirty="0">
                          <a:solidFill>
                            <a:srgbClr val="000000"/>
                          </a:solidFill>
                          <a:effectLst/>
                          <a:latin typeface="Calibri" panose="020F0502020204030204" pitchFamily="34" charset="0"/>
                        </a:rPr>
                        <a:t> Taller de Análisis del Manual de Registros Colectivos con los </a:t>
                      </a:r>
                      <a:r>
                        <a:rPr lang="es-ES" sz="1600" b="0" i="0" u="none" strike="noStrike" dirty="0" err="1">
                          <a:solidFill>
                            <a:srgbClr val="000000"/>
                          </a:solidFill>
                          <a:effectLst/>
                          <a:latin typeface="Calibri" panose="020F0502020204030204" pitchFamily="34" charset="0"/>
                        </a:rPr>
                        <a:t>SEDERIs</a:t>
                      </a:r>
                      <a:r>
                        <a:rPr lang="es-ES" sz="1600" b="0" i="0" u="none" strike="noStrike" dirty="0">
                          <a:solidFill>
                            <a:srgbClr val="000000"/>
                          </a:solidFill>
                          <a:effectLst/>
                          <a:latin typeface="Calibri" panose="020F0502020204030204" pitchFamily="34" charset="0"/>
                        </a:rPr>
                        <a:t> de manera virtual.</a:t>
                      </a:r>
                      <a:br>
                        <a:rPr lang="es-ES" sz="1600" b="0" i="0" u="none" strike="noStrike" dirty="0">
                          <a:solidFill>
                            <a:srgbClr val="000000"/>
                          </a:solidFill>
                          <a:effectLst/>
                          <a:latin typeface="Calibri" panose="020F0502020204030204" pitchFamily="34" charset="0"/>
                        </a:rPr>
                      </a:br>
                      <a:r>
                        <a:rPr lang="es-ES" sz="1600" b="1" i="0" u="none" strike="noStrike" dirty="0">
                          <a:solidFill>
                            <a:srgbClr val="000000"/>
                          </a:solidFill>
                          <a:effectLst/>
                          <a:latin typeface="Calibri" panose="020F0502020204030204" pitchFamily="34" charset="0"/>
                        </a:rPr>
                        <a:t>3.</a:t>
                      </a:r>
                      <a:r>
                        <a:rPr lang="es-ES" sz="1600" b="0" i="0" u="none" strike="noStrike" dirty="0">
                          <a:solidFill>
                            <a:srgbClr val="000000"/>
                          </a:solidFill>
                          <a:effectLst/>
                          <a:latin typeface="Calibri" panose="020F0502020204030204" pitchFamily="34" charset="0"/>
                        </a:rPr>
                        <a:t> Curso de capacitación Ley de Riego y Registros Colectivos en la comunidad de Tambo del municipio de Quillacollo del departamento de Cochabamba.</a:t>
                      </a:r>
                      <a:br>
                        <a:rPr lang="es-ES" sz="1600" b="0" i="0" u="none" strike="noStrike" dirty="0">
                          <a:solidFill>
                            <a:srgbClr val="000000"/>
                          </a:solidFill>
                          <a:effectLst/>
                          <a:latin typeface="Calibri" panose="020F0502020204030204" pitchFamily="34" charset="0"/>
                        </a:rPr>
                      </a:br>
                      <a:r>
                        <a:rPr lang="es-ES" sz="1600" b="1" i="0" u="none" strike="noStrike" dirty="0">
                          <a:solidFill>
                            <a:srgbClr val="000000"/>
                          </a:solidFill>
                          <a:effectLst/>
                          <a:latin typeface="Calibri" panose="020F0502020204030204" pitchFamily="34" charset="0"/>
                        </a:rPr>
                        <a:t>4.</a:t>
                      </a:r>
                      <a:r>
                        <a:rPr lang="es-ES" sz="1600" b="0" i="0" u="none" strike="noStrike" dirty="0">
                          <a:solidFill>
                            <a:srgbClr val="000000"/>
                          </a:solidFill>
                          <a:effectLst/>
                          <a:latin typeface="Calibri" panose="020F0502020204030204" pitchFamily="34" charset="0"/>
                        </a:rPr>
                        <a:t> Curso Nacional Virtual de Identificación de Proyectos a Nivel ITCP conforme instrumentos técnicos del sector riego.</a:t>
                      </a:r>
                      <a:br>
                        <a:rPr lang="es-ES" sz="1600" b="0" i="0" u="none" strike="noStrike" dirty="0">
                          <a:solidFill>
                            <a:srgbClr val="000000"/>
                          </a:solidFill>
                          <a:effectLst/>
                          <a:latin typeface="Calibri" panose="020F0502020204030204" pitchFamily="34" charset="0"/>
                        </a:rPr>
                      </a:br>
                      <a:r>
                        <a:rPr lang="es-ES" sz="1600" b="0" i="0" u="none" strike="noStrike" dirty="0" err="1">
                          <a:solidFill>
                            <a:srgbClr val="000000"/>
                          </a:solidFill>
                          <a:effectLst/>
                          <a:latin typeface="Calibri" panose="020F0502020204030204" pitchFamily="34" charset="0"/>
                        </a:rPr>
                        <a:t>Webinar</a:t>
                      </a:r>
                      <a:r>
                        <a:rPr lang="es-ES" sz="1600" b="0" i="0" u="none" strike="noStrike" dirty="0">
                          <a:solidFill>
                            <a:srgbClr val="000000"/>
                          </a:solidFill>
                          <a:effectLst/>
                          <a:latin typeface="Calibri" panose="020F0502020204030204" pitchFamily="34" charset="0"/>
                        </a:rPr>
                        <a:t> Obtención de Registro de Fuentes de Agua para Riego.</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BO" sz="1700" b="0" i="0" u="none" strike="noStrike" dirty="0">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11643516"/>
                  </a:ext>
                </a:extLst>
              </a:tr>
              <a:tr h="397263">
                <a:tc vMerge="1">
                  <a:txBody>
                    <a:bodyPr/>
                    <a:lstStyle/>
                    <a:p>
                      <a:endParaRPr lang="es-MX"/>
                    </a:p>
                  </a:txBody>
                  <a:tcPr/>
                </a:tc>
                <a:tc>
                  <a:txBody>
                    <a:bodyPr/>
                    <a:lstStyle/>
                    <a:p>
                      <a:pPr algn="ctr"/>
                      <a:r>
                        <a:rPr lang="es-ES" sz="1600" b="1" dirty="0" err="1">
                          <a:solidFill>
                            <a:srgbClr val="000099"/>
                          </a:solidFill>
                        </a:rPr>
                        <a:t>A2</a:t>
                      </a:r>
                      <a:endParaRPr lang="es-ES" sz="1600" b="1" dirty="0">
                        <a:solidFill>
                          <a:srgbClr val="000099"/>
                        </a:solidFill>
                      </a:endParaRPr>
                    </a:p>
                    <a:p>
                      <a:pPr algn="ctr"/>
                      <a:r>
                        <a:rPr lang="es-ES" sz="1400" dirty="0"/>
                        <a:t>1000 ejemplares editados normativas del sector riego. </a:t>
                      </a:r>
                      <a:endParaRPr lang="es-MX" sz="14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s-ES" sz="1600" b="0" i="0" u="none" strike="noStrike" dirty="0">
                          <a:solidFill>
                            <a:schemeClr val="tx1"/>
                          </a:solidFill>
                          <a:effectLst/>
                          <a:latin typeface="Calibri" panose="020F0502020204030204" pitchFamily="34" charset="0"/>
                        </a:rPr>
                        <a:t>1000 ejemplares editados normativas del sector riego. (Ley de Riego N° 2878)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MX" sz="1700" dirty="0"/>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2190">
                <a:tc vMerge="1">
                  <a:txBody>
                    <a:bodyPr/>
                    <a:lstStyle/>
                    <a:p>
                      <a:endParaRPr lang="es-BO"/>
                    </a:p>
                  </a:txBody>
                  <a:tcPr/>
                </a:tc>
                <a:tc>
                  <a:txBody>
                    <a:bodyPr/>
                    <a:lstStyle/>
                    <a:p>
                      <a:pPr algn="ctr"/>
                      <a:r>
                        <a:rPr lang="es-ES" sz="1600" b="1" dirty="0" err="1">
                          <a:solidFill>
                            <a:srgbClr val="000099"/>
                          </a:solidFill>
                        </a:rPr>
                        <a:t>A3</a:t>
                      </a:r>
                      <a:endParaRPr lang="es-ES" sz="1600" b="1" dirty="0">
                        <a:solidFill>
                          <a:srgbClr val="000099"/>
                        </a:solidFill>
                      </a:endParaRPr>
                    </a:p>
                    <a:p>
                      <a:pPr algn="ctr"/>
                      <a:r>
                        <a:rPr lang="es-ES" sz="1400" dirty="0"/>
                        <a:t>3 eventos sobre análisis institucional, normativas y recursos hídricos para la producción de alimentos.</a:t>
                      </a:r>
                      <a:endParaRPr lang="es-BO" sz="14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600" b="0" i="0" u="none" strike="noStrike" dirty="0">
                          <a:solidFill>
                            <a:srgbClr val="000000"/>
                          </a:solidFill>
                          <a:effectLst/>
                          <a:latin typeface="Calibri" panose="020F0502020204030204" pitchFamily="34" charset="0"/>
                        </a:rPr>
                        <a:t>Primer Taller de Articulación y Análisis Institucional SENARI/</a:t>
                      </a:r>
                      <a:r>
                        <a:rPr lang="es-ES" sz="1600" b="0" i="0" u="none" strike="noStrike" dirty="0" err="1">
                          <a:solidFill>
                            <a:srgbClr val="000000"/>
                          </a:solidFill>
                          <a:effectLst/>
                          <a:latin typeface="Calibri" panose="020F0502020204030204" pitchFamily="34" charset="0"/>
                        </a:rPr>
                        <a:t>SEDERIS</a:t>
                      </a:r>
                      <a:r>
                        <a:rPr lang="es-ES" sz="1600" b="0" i="0" u="none" strike="noStrike" dirty="0">
                          <a:solidFill>
                            <a:srgbClr val="000000"/>
                          </a:solidFill>
                          <a:effectLst/>
                          <a:latin typeface="Calibri" panose="020F0502020204030204" pitchFamily="34" charset="0"/>
                        </a:rPr>
                        <a:t>.</a:t>
                      </a:r>
                    </a:p>
                    <a:p>
                      <a:pPr algn="l" fontAlgn="ctr"/>
                      <a:r>
                        <a:rPr lang="es-ES" sz="1600" b="0" i="0" u="none" strike="noStrike" dirty="0">
                          <a:solidFill>
                            <a:srgbClr val="000000"/>
                          </a:solidFill>
                          <a:effectLst/>
                          <a:latin typeface="Calibri" panose="020F0502020204030204" pitchFamily="34" charset="0"/>
                        </a:rPr>
                        <a:t>Taller Análisis Institucional de la Ley de Riego N° 2878 29 y 30 de octubre </a:t>
                      </a:r>
                      <a:r>
                        <a:rPr lang="es-ES" sz="1600" b="0" i="0" u="none" strike="noStrike" dirty="0" smtClean="0">
                          <a:solidFill>
                            <a:srgbClr val="000000"/>
                          </a:solidFill>
                          <a:effectLst/>
                          <a:latin typeface="Calibri" panose="020F0502020204030204" pitchFamily="34" charset="0"/>
                        </a:rPr>
                        <a:t>de </a:t>
                      </a:r>
                      <a:r>
                        <a:rPr lang="es-ES" sz="1600" b="0" i="0" u="none" strike="noStrike" dirty="0">
                          <a:solidFill>
                            <a:srgbClr val="000000"/>
                          </a:solidFill>
                          <a:effectLst/>
                          <a:latin typeface="Calibri" panose="020F0502020204030204" pitchFamily="34" charset="0"/>
                        </a:rPr>
                        <a:t>2020.</a:t>
                      </a:r>
                      <a:endParaRPr lang="es-ES" sz="1600" b="0" i="0" u="none" strike="noStrike" dirty="0">
                        <a:solidFill>
                          <a:srgbClr val="FF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700" b="0" i="0" u="none" strike="noStrike" dirty="0">
                          <a:solidFill>
                            <a:schemeClr val="tx1"/>
                          </a:solidFill>
                          <a:effectLst/>
                          <a:latin typeface="Calibri" panose="020F0502020204030204" pitchFamily="34" charset="0"/>
                        </a:rPr>
                        <a:t>67%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8143337"/>
                  </a:ext>
                </a:extLst>
              </a:tr>
              <a:tr h="239938">
                <a:tc gridSpan="3">
                  <a:txBody>
                    <a:bodyPr/>
                    <a:lstStyle/>
                    <a:p>
                      <a:pPr algn="ctr" fontAlgn="ctr"/>
                      <a:r>
                        <a:rPr lang="es-BO" sz="1800" b="1" i="0" u="none" strike="noStrike" dirty="0">
                          <a:solidFill>
                            <a:srgbClr val="FFFFFF"/>
                          </a:solidFill>
                          <a:effectLst/>
                          <a:latin typeface="+mn-lt"/>
                          <a:ea typeface="Tahoma" panose="020B0604030504040204" pitchFamily="34" charset="0"/>
                          <a:cs typeface="Tahoma" panose="020B060403050404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algn="ctr" defTabSz="685800" rtl="0" eaLnBrk="1" fontAlgn="b" latinLnBrk="0" hangingPunct="1"/>
                      <a:endParaRPr lang="es-BO" sz="1600" b="1" i="0" u="none" strike="noStrike" kern="1200"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pPr algn="l" fontAlgn="b"/>
                      <a:r>
                        <a:rPr lang="es-BO" sz="1600" b="0" i="0" u="none" strike="noStrike" dirty="0">
                          <a:solidFill>
                            <a:srgbClr val="FFFFFF"/>
                          </a:solidFill>
                          <a:effectLst/>
                          <a:latin typeface="Franklin Gothic Demi Cond" panose="020B0706030402020204" pitchFamily="34" charset="0"/>
                          <a:ea typeface="Tahoma" panose="020B0604030504040204" pitchFamily="34" charset="0"/>
                          <a:cs typeface="Tahoma" panose="020B060403050404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s-ES" sz="1800" b="1" i="0" u="none" strike="noStrike" dirty="0" smtClean="0">
                          <a:solidFill>
                            <a:srgbClr val="FFFFFF"/>
                          </a:solidFill>
                          <a:effectLst/>
                          <a:latin typeface="+mn-lt"/>
                          <a:ea typeface="Tahoma" panose="020B0604030504040204" pitchFamily="34" charset="0"/>
                          <a:cs typeface="Tahoma" panose="020B0604030504040204" pitchFamily="34" charset="0"/>
                        </a:rPr>
                        <a:t>96%</a:t>
                      </a:r>
                      <a:endParaRPr lang="es-BO" sz="1800" b="1" i="0" u="none" strike="noStrike" dirty="0">
                        <a:solidFill>
                          <a:srgbClr val="FFFFFF"/>
                        </a:solidFill>
                        <a:effectLst/>
                        <a:latin typeface="+mn-lt"/>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 xmlns:a16="http://schemas.microsoft.com/office/drawing/2014/main" val="911208464"/>
                  </a:ext>
                </a:extLst>
              </a:tr>
            </a:tbl>
          </a:graphicData>
        </a:graphic>
      </p:graphicFrame>
      <p:pic>
        <p:nvPicPr>
          <p:cNvPr id="9" name="Imagen 8">
            <a:extLst>
              <a:ext uri="{FF2B5EF4-FFF2-40B4-BE49-F238E27FC236}">
                <a16:creationId xmlns="" xmlns:a16="http://schemas.microsoft.com/office/drawing/2014/main" id="{6A123E94-A94A-4089-8984-041D84F87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23120"/>
          </a:xfrm>
          <a:prstGeom prst="rect">
            <a:avLst/>
          </a:prstGeom>
        </p:spPr>
      </p:pic>
      <p:pic>
        <p:nvPicPr>
          <p:cNvPr id="10" name="Imagen 9">
            <a:extLst>
              <a:ext uri="{FF2B5EF4-FFF2-40B4-BE49-F238E27FC236}">
                <a16:creationId xmlns="" xmlns:a16="http://schemas.microsoft.com/office/drawing/2014/main" id="{946C43FF-D32A-4388-B9C8-06C0DFCFCE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1" name="Imagen 10">
            <a:extLst>
              <a:ext uri="{FF2B5EF4-FFF2-40B4-BE49-F238E27FC236}">
                <a16:creationId xmlns="" xmlns:a16="http://schemas.microsoft.com/office/drawing/2014/main" id="{A0CA4768-FE83-4308-A558-F6A45E152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grpSp>
        <p:nvGrpSpPr>
          <p:cNvPr id="8" name="Grupo 7">
            <a:extLst>
              <a:ext uri="{FF2B5EF4-FFF2-40B4-BE49-F238E27FC236}">
                <a16:creationId xmlns="" xmlns:a16="http://schemas.microsoft.com/office/drawing/2014/main" id="{8CF50328-E2F3-40CC-A3FF-A760D857598B}"/>
              </a:ext>
            </a:extLst>
          </p:cNvPr>
          <p:cNvGrpSpPr/>
          <p:nvPr/>
        </p:nvGrpSpPr>
        <p:grpSpPr>
          <a:xfrm>
            <a:off x="3575720" y="116632"/>
            <a:ext cx="7632848" cy="749697"/>
            <a:chOff x="3575720" y="116632"/>
            <a:chExt cx="7632848" cy="749697"/>
          </a:xfrm>
        </p:grpSpPr>
        <p:sp>
          <p:nvSpPr>
            <p:cNvPr id="12" name="CuadroTexto 11">
              <a:extLst>
                <a:ext uri="{FF2B5EF4-FFF2-40B4-BE49-F238E27FC236}">
                  <a16:creationId xmlns="" xmlns:a16="http://schemas.microsoft.com/office/drawing/2014/main" id="{D55E4AAB-D802-4FB0-9B00-746AC75EE03C}"/>
                </a:ext>
              </a:extLst>
            </p:cNvPr>
            <p:cNvSpPr txBox="1"/>
            <p:nvPr/>
          </p:nvSpPr>
          <p:spPr>
            <a:xfrm>
              <a:off x="3575720" y="116632"/>
              <a:ext cx="7632848" cy="461665"/>
            </a:xfrm>
            <a:prstGeom prst="rect">
              <a:avLst/>
            </a:prstGeom>
            <a:noFill/>
          </p:spPr>
          <p:txBody>
            <a:bodyPr wrap="square" rtlCol="0">
              <a:spAutoFit/>
            </a:bodyPr>
            <a:lstStyle/>
            <a:p>
              <a:pPr algn="ctr"/>
              <a:r>
                <a:rPr lang="es-ES" sz="2400" b="1" dirty="0">
                  <a:solidFill>
                    <a:srgbClr val="0070C0"/>
                  </a:solidFill>
                </a:rPr>
                <a:t>UNIDAD PROGRAMAS, PROYECTOS,</a:t>
              </a:r>
            </a:p>
          </p:txBody>
        </p:sp>
        <p:sp>
          <p:nvSpPr>
            <p:cNvPr id="13" name="CuadroTexto 12">
              <a:extLst>
                <a:ext uri="{FF2B5EF4-FFF2-40B4-BE49-F238E27FC236}">
                  <a16:creationId xmlns="" xmlns:a16="http://schemas.microsoft.com/office/drawing/2014/main" id="{48E6D209-BA1A-4E31-8779-C20FEDA40B41}"/>
                </a:ext>
              </a:extLst>
            </p:cNvPr>
            <p:cNvSpPr txBox="1"/>
            <p:nvPr/>
          </p:nvSpPr>
          <p:spPr>
            <a:xfrm>
              <a:off x="3575720" y="404664"/>
              <a:ext cx="7632848" cy="461665"/>
            </a:xfrm>
            <a:prstGeom prst="rect">
              <a:avLst/>
            </a:prstGeom>
            <a:noFill/>
          </p:spPr>
          <p:txBody>
            <a:bodyPr wrap="square" rtlCol="0">
              <a:spAutoFit/>
            </a:bodyPr>
            <a:lstStyle/>
            <a:p>
              <a:pPr algn="ctr"/>
              <a:r>
                <a:rPr lang="es-ES" sz="2400" b="1" dirty="0">
                  <a:solidFill>
                    <a:srgbClr val="0070C0"/>
                  </a:solidFill>
                </a:rPr>
                <a:t>REGISTROS Y AUTORIZACIONES.</a:t>
              </a:r>
              <a:endParaRPr lang="es-BO" sz="2400" b="1" dirty="0">
                <a:solidFill>
                  <a:srgbClr val="0070C0"/>
                </a:solidFill>
              </a:endParaRPr>
            </a:p>
          </p:txBody>
        </p:sp>
      </p:grpSp>
    </p:spTree>
    <p:extLst>
      <p:ext uri="{BB962C8B-B14F-4D97-AF65-F5344CB8AC3E}">
        <p14:creationId xmlns:p14="http://schemas.microsoft.com/office/powerpoint/2010/main" val="342525770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312025" y="5877272"/>
            <a:ext cx="3433953" cy="9233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s-E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ahoma" pitchFamily="34" charset="0"/>
                <a:ea typeface="Tahoma" pitchFamily="34" charset="0"/>
                <a:cs typeface="Tahoma" pitchFamily="34" charset="0"/>
              </a:rPr>
              <a:t>GRACIAS</a:t>
            </a:r>
          </a:p>
        </p:txBody>
      </p:sp>
      <p:pic>
        <p:nvPicPr>
          <p:cNvPr id="8195" name="Picture 3" descr="C:\Users\usuario\Desktop\sistema-riego-bolivia.jpg"/>
          <p:cNvPicPr>
            <a:picLocks noChangeAspect="1" noChangeArrowheads="1"/>
          </p:cNvPicPr>
          <p:nvPr/>
        </p:nvPicPr>
        <p:blipFill>
          <a:blip r:embed="rId2" cstate="print"/>
          <a:srcRect/>
          <a:stretch>
            <a:fillRect/>
          </a:stretch>
        </p:blipFill>
        <p:spPr bwMode="auto">
          <a:xfrm>
            <a:off x="2222698" y="1096448"/>
            <a:ext cx="7905750" cy="433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 xmlns:a16="http://schemas.microsoft.com/office/drawing/2014/main" id="{AE8D26E4-8402-45E9-8F6B-B0466AB71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1" name="Imagen 10">
            <a:extLst>
              <a:ext uri="{FF2B5EF4-FFF2-40B4-BE49-F238E27FC236}">
                <a16:creationId xmlns="" xmlns:a16="http://schemas.microsoft.com/office/drawing/2014/main" id="{790B7EEC-9A49-4FE3-868C-27CB00FD275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2" name="Imagen 11">
            <a:extLst>
              <a:ext uri="{FF2B5EF4-FFF2-40B4-BE49-F238E27FC236}">
                <a16:creationId xmlns="" xmlns:a16="http://schemas.microsoft.com/office/drawing/2014/main" id="{DDDBFE03-0828-40E2-87F7-959B906E3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8B90ADF-0FC4-48C7-B7F7-9F9256ECB40A}"/>
              </a:ext>
            </a:extLst>
          </p:cNvPr>
          <p:cNvSpPr txBox="1"/>
          <p:nvPr/>
        </p:nvSpPr>
        <p:spPr>
          <a:xfrm>
            <a:off x="3863752" y="1340768"/>
            <a:ext cx="4320480" cy="523220"/>
          </a:xfrm>
          <a:prstGeom prst="rect">
            <a:avLst/>
          </a:prstGeom>
          <a:noFill/>
        </p:spPr>
        <p:txBody>
          <a:bodyPr wrap="square" rtlCol="0">
            <a:spAutoFit/>
          </a:bodyPr>
          <a:lstStyle/>
          <a:p>
            <a:pPr algn="ctr"/>
            <a:r>
              <a:rPr lang="es-ES" sz="2800" b="1" dirty="0">
                <a:solidFill>
                  <a:srgbClr val="0070C0"/>
                </a:solidFill>
              </a:rPr>
              <a:t>MARCO INSTITUCIONAL</a:t>
            </a:r>
            <a:endParaRPr lang="es-BO" sz="2800" b="1" dirty="0">
              <a:solidFill>
                <a:srgbClr val="0070C0"/>
              </a:solidFill>
            </a:endParaRPr>
          </a:p>
        </p:txBody>
      </p:sp>
      <p:sp>
        <p:nvSpPr>
          <p:cNvPr id="10" name="CuadroTexto 9">
            <a:extLst>
              <a:ext uri="{FF2B5EF4-FFF2-40B4-BE49-F238E27FC236}">
                <a16:creationId xmlns="" xmlns:a16="http://schemas.microsoft.com/office/drawing/2014/main" id="{F499E680-5C36-40AC-B6BB-77C8FBCDD0DC}"/>
              </a:ext>
            </a:extLst>
          </p:cNvPr>
          <p:cNvSpPr txBox="1"/>
          <p:nvPr/>
        </p:nvSpPr>
        <p:spPr>
          <a:xfrm>
            <a:off x="1912700" y="4975492"/>
            <a:ext cx="8496944" cy="1261820"/>
          </a:xfrm>
          <a:prstGeom prst="rect">
            <a:avLst/>
          </a:prstGeom>
          <a:noFill/>
          <a:ln>
            <a:solidFill>
              <a:schemeClr val="tx2">
                <a:lumMod val="50000"/>
              </a:schemeClr>
            </a:solidFill>
          </a:ln>
        </p:spPr>
        <p:txBody>
          <a:bodyPr wrap="square">
            <a:spAutoFit/>
          </a:bodyPr>
          <a:lstStyle/>
          <a:p>
            <a:pPr marL="180000" algn="just">
              <a:lnSpc>
                <a:spcPct val="107000"/>
              </a:lnSpc>
              <a:spcAft>
                <a:spcPts val="800"/>
              </a:spcAft>
            </a:pPr>
            <a:r>
              <a:rPr lang="es-MX" dirty="0">
                <a:latin typeface="Tahoma" panose="020B0604030504040204" pitchFamily="34" charset="0"/>
                <a:ea typeface="Calibri" panose="020F0502020204030204" pitchFamily="34" charset="0"/>
                <a:cs typeface="Times New Roman" panose="02020603050405020304" pitchFamily="18" charset="0"/>
              </a:rPr>
              <a:t>El Decreto Supremo </a:t>
            </a:r>
            <a:r>
              <a:rPr lang="es-MX" dirty="0" err="1">
                <a:latin typeface="Tahoma" panose="020B0604030504040204" pitchFamily="34" charset="0"/>
                <a:ea typeface="Calibri" panose="020F0502020204030204" pitchFamily="34" charset="0"/>
                <a:cs typeface="Times New Roman" panose="02020603050405020304" pitchFamily="18" charset="0"/>
              </a:rPr>
              <a:t>N°</a:t>
            </a:r>
            <a:r>
              <a:rPr lang="es-MX" dirty="0">
                <a:latin typeface="Tahoma" panose="020B0604030504040204" pitchFamily="34" charset="0"/>
                <a:ea typeface="Calibri" panose="020F0502020204030204" pitchFamily="34" charset="0"/>
                <a:cs typeface="Times New Roman" panose="02020603050405020304" pitchFamily="18" charset="0"/>
              </a:rPr>
              <a:t> 28817, Reglamento a la Ley </a:t>
            </a:r>
            <a:r>
              <a:rPr lang="es-MX" dirty="0" err="1">
                <a:latin typeface="Tahoma" panose="020B0604030504040204" pitchFamily="34" charset="0"/>
                <a:ea typeface="Calibri" panose="020F0502020204030204" pitchFamily="34" charset="0"/>
                <a:cs typeface="Times New Roman" panose="02020603050405020304" pitchFamily="18" charset="0"/>
              </a:rPr>
              <a:t>N°</a:t>
            </a:r>
            <a:r>
              <a:rPr lang="es-MX" dirty="0">
                <a:latin typeface="Tahoma" panose="020B0604030504040204" pitchFamily="34" charset="0"/>
                <a:ea typeface="Calibri" panose="020F0502020204030204" pitchFamily="34" charset="0"/>
                <a:cs typeface="Times New Roman" panose="02020603050405020304" pitchFamily="18" charset="0"/>
              </a:rPr>
              <a:t> 2878 del 8 de octubre de 2004, define el marco normativo y operativo del funcionamiento del sector riego, en el que abarca la estructura institucional, normativa y que define las funciones y alcances del Servicio Nacional de Riego (SENARI).</a:t>
            </a:r>
            <a:endParaRPr lang="es-BO"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o 10">
            <a:extLst>
              <a:ext uri="{FF2B5EF4-FFF2-40B4-BE49-F238E27FC236}">
                <a16:creationId xmlns="" xmlns:a16="http://schemas.microsoft.com/office/drawing/2014/main" id="{A23DFFFA-BB26-4F6C-BEAB-C761462ABBD9}"/>
              </a:ext>
            </a:extLst>
          </p:cNvPr>
          <p:cNvGrpSpPr/>
          <p:nvPr/>
        </p:nvGrpSpPr>
        <p:grpSpPr>
          <a:xfrm>
            <a:off x="1912700" y="2383175"/>
            <a:ext cx="2091650" cy="2091650"/>
            <a:chOff x="0" y="1280996"/>
            <a:chExt cx="2091650" cy="2091650"/>
          </a:xfrm>
        </p:grpSpPr>
        <p:sp>
          <p:nvSpPr>
            <p:cNvPr id="12" name="Elipse 11">
              <a:extLst>
                <a:ext uri="{FF2B5EF4-FFF2-40B4-BE49-F238E27FC236}">
                  <a16:creationId xmlns="" xmlns:a16="http://schemas.microsoft.com/office/drawing/2014/main" id="{39C9F2E9-FB97-40D6-B6FE-94A0FB2CC226}"/>
                </a:ext>
              </a:extLst>
            </p:cNvPr>
            <p:cNvSpPr/>
            <p:nvPr/>
          </p:nvSpPr>
          <p:spPr>
            <a:xfrm>
              <a:off x="0" y="1280996"/>
              <a:ext cx="2091650" cy="2091650"/>
            </a:xfrm>
            <a:prstGeom prst="ellipse">
              <a:avLst/>
            </a:prstGeom>
            <a:solidFill>
              <a:schemeClr val="accent4">
                <a:lumMod val="50000"/>
              </a:schemeClr>
            </a:solidFill>
            <a:effectLst>
              <a:glow rad="139700">
                <a:schemeClr val="accent2">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3" name="Elipse 4">
              <a:extLst>
                <a:ext uri="{FF2B5EF4-FFF2-40B4-BE49-F238E27FC236}">
                  <a16:creationId xmlns="" xmlns:a16="http://schemas.microsoft.com/office/drawing/2014/main" id="{D37FC40D-0404-4BFA-B497-5859915EFB7E}"/>
                </a:ext>
              </a:extLst>
            </p:cNvPr>
            <p:cNvSpPr txBox="1"/>
            <p:nvPr/>
          </p:nvSpPr>
          <p:spPr>
            <a:xfrm>
              <a:off x="306315" y="1587311"/>
              <a:ext cx="1479020" cy="1479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s-MX" sz="1600" dirty="0">
                  <a:latin typeface="Georgia Pro Cond Light" panose="02040306050405020303" pitchFamily="18" charset="0"/>
                </a:rPr>
                <a:t>El Servicio Nacional de Riego (</a:t>
              </a:r>
              <a:r>
                <a:rPr lang="es-MX" sz="1600" dirty="0" err="1">
                  <a:latin typeface="Georgia Pro Cond Light" panose="02040306050405020303" pitchFamily="18" charset="0"/>
                </a:rPr>
                <a:t>SENARI</a:t>
              </a:r>
              <a:r>
                <a:rPr lang="es-MX" sz="1600" dirty="0">
                  <a:latin typeface="Georgia Pro Cond Light" panose="02040306050405020303" pitchFamily="18" charset="0"/>
                </a:rPr>
                <a:t>)  tiene las responsabilidades de:</a:t>
              </a:r>
              <a:endParaRPr lang="es-BO" sz="1600" dirty="0">
                <a:latin typeface="Georgia Pro Cond Light" panose="02040306050405020303" pitchFamily="18" charset="0"/>
              </a:endParaRPr>
            </a:p>
          </p:txBody>
        </p:sp>
      </p:grpSp>
      <p:sp>
        <p:nvSpPr>
          <p:cNvPr id="14" name="Triángulo isósceles 13">
            <a:extLst>
              <a:ext uri="{FF2B5EF4-FFF2-40B4-BE49-F238E27FC236}">
                <a16:creationId xmlns="" xmlns:a16="http://schemas.microsoft.com/office/drawing/2014/main" id="{8BDDCC00-AF22-4E7E-8AB7-92255C3A63DA}"/>
              </a:ext>
            </a:extLst>
          </p:cNvPr>
          <p:cNvSpPr/>
          <p:nvPr/>
        </p:nvSpPr>
        <p:spPr>
          <a:xfrm rot="5400000">
            <a:off x="4356265" y="3059568"/>
            <a:ext cx="732077" cy="738864"/>
          </a:xfrm>
          <a:prstGeom prst="triangle">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5" name="Grupo 14">
            <a:extLst>
              <a:ext uri="{FF2B5EF4-FFF2-40B4-BE49-F238E27FC236}">
                <a16:creationId xmlns="" xmlns:a16="http://schemas.microsoft.com/office/drawing/2014/main" id="{C099E913-87D4-4782-A6F3-636446968E78}"/>
              </a:ext>
            </a:extLst>
          </p:cNvPr>
          <p:cNvGrpSpPr/>
          <p:nvPr/>
        </p:nvGrpSpPr>
        <p:grpSpPr>
          <a:xfrm>
            <a:off x="5398434" y="2731435"/>
            <a:ext cx="1395130" cy="1395130"/>
            <a:chOff x="3485734" y="1629256"/>
            <a:chExt cx="1395130" cy="1395130"/>
          </a:xfrm>
        </p:grpSpPr>
        <p:sp>
          <p:nvSpPr>
            <p:cNvPr id="16" name="Elipse 15">
              <a:extLst>
                <a:ext uri="{FF2B5EF4-FFF2-40B4-BE49-F238E27FC236}">
                  <a16:creationId xmlns="" xmlns:a16="http://schemas.microsoft.com/office/drawing/2014/main" id="{918999ED-EF45-4F3C-B2FE-3DC83E87D075}"/>
                </a:ext>
              </a:extLst>
            </p:cNvPr>
            <p:cNvSpPr/>
            <p:nvPr/>
          </p:nvSpPr>
          <p:spPr>
            <a:xfrm>
              <a:off x="3485734" y="1629256"/>
              <a:ext cx="1395130" cy="1395130"/>
            </a:xfrm>
            <a:prstGeom prst="ellipse">
              <a:avLst/>
            </a:prstGeom>
            <a:solidFill>
              <a:srgbClr val="0070C0"/>
            </a:solidFill>
            <a:effectLst>
              <a:glow rad="139700">
                <a:schemeClr val="accent3">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7" name="Elipse 7">
              <a:extLst>
                <a:ext uri="{FF2B5EF4-FFF2-40B4-BE49-F238E27FC236}">
                  <a16:creationId xmlns="" xmlns:a16="http://schemas.microsoft.com/office/drawing/2014/main" id="{08DF18EF-24A1-4DDE-9BBF-A64DC855E426}"/>
                </a:ext>
              </a:extLst>
            </p:cNvPr>
            <p:cNvSpPr txBox="1"/>
            <p:nvPr/>
          </p:nvSpPr>
          <p:spPr>
            <a:xfrm>
              <a:off x="3690046" y="1833568"/>
              <a:ext cx="986506" cy="986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s-MX" sz="1600" dirty="0"/>
                <a:t>*Regular  *Planificar *Gestionar *Promover</a:t>
              </a:r>
              <a:endParaRPr lang="es-BO" sz="1600" dirty="0"/>
            </a:p>
          </p:txBody>
        </p:sp>
      </p:grpSp>
      <p:sp>
        <p:nvSpPr>
          <p:cNvPr id="18" name="Triángulo isósceles 17">
            <a:extLst>
              <a:ext uri="{FF2B5EF4-FFF2-40B4-BE49-F238E27FC236}">
                <a16:creationId xmlns="" xmlns:a16="http://schemas.microsoft.com/office/drawing/2014/main" id="{CBCC8C2C-8FAE-4409-985A-8708271E9898}"/>
              </a:ext>
            </a:extLst>
          </p:cNvPr>
          <p:cNvSpPr/>
          <p:nvPr/>
        </p:nvSpPr>
        <p:spPr>
          <a:xfrm rot="5400000">
            <a:off x="7145481" y="3059568"/>
            <a:ext cx="732077" cy="738864"/>
          </a:xfrm>
          <a:prstGeom prst="triangle">
            <a:avLst/>
          </a:prstGeom>
        </p:spPr>
        <p:style>
          <a:lnRef idx="0">
            <a:schemeClr val="lt1">
              <a:hueOff val="0"/>
              <a:satOff val="0"/>
              <a:lumOff val="0"/>
              <a:alphaOff val="0"/>
            </a:schemeClr>
          </a:lnRef>
          <a:fillRef idx="1">
            <a:schemeClr val="accent2">
              <a:hueOff val="-1323373"/>
              <a:satOff val="1492"/>
              <a:lumOff val="3530"/>
              <a:alphaOff val="0"/>
            </a:schemeClr>
          </a:fillRef>
          <a:effectRef idx="0">
            <a:schemeClr val="accent2">
              <a:hueOff val="-1323373"/>
              <a:satOff val="1492"/>
              <a:lumOff val="3530"/>
              <a:alphaOff val="0"/>
            </a:schemeClr>
          </a:effectRef>
          <a:fontRef idx="minor">
            <a:schemeClr val="lt1"/>
          </a:fontRef>
        </p:style>
      </p:sp>
      <p:grpSp>
        <p:nvGrpSpPr>
          <p:cNvPr id="19" name="Grupo 18">
            <a:extLst>
              <a:ext uri="{FF2B5EF4-FFF2-40B4-BE49-F238E27FC236}">
                <a16:creationId xmlns="" xmlns:a16="http://schemas.microsoft.com/office/drawing/2014/main" id="{5256365D-8ABE-4199-AF1C-16052DEA88F0}"/>
              </a:ext>
            </a:extLst>
          </p:cNvPr>
          <p:cNvGrpSpPr/>
          <p:nvPr/>
        </p:nvGrpSpPr>
        <p:grpSpPr>
          <a:xfrm>
            <a:off x="8187650" y="2383175"/>
            <a:ext cx="2091650" cy="2091650"/>
            <a:chOff x="6274950" y="1280996"/>
            <a:chExt cx="2091650" cy="2091650"/>
          </a:xfrm>
        </p:grpSpPr>
        <p:sp>
          <p:nvSpPr>
            <p:cNvPr id="20" name="Elipse 19">
              <a:extLst>
                <a:ext uri="{FF2B5EF4-FFF2-40B4-BE49-F238E27FC236}">
                  <a16:creationId xmlns="" xmlns:a16="http://schemas.microsoft.com/office/drawing/2014/main" id="{68DD7683-BB04-42E0-877D-616DD2812967}"/>
                </a:ext>
              </a:extLst>
            </p:cNvPr>
            <p:cNvSpPr/>
            <p:nvPr/>
          </p:nvSpPr>
          <p:spPr>
            <a:xfrm>
              <a:off x="6274950" y="1280996"/>
              <a:ext cx="2091650" cy="2091650"/>
            </a:xfrm>
            <a:prstGeom prst="ellipse">
              <a:avLst/>
            </a:prstGeom>
            <a:solidFill>
              <a:srgbClr val="002060"/>
            </a:solidFill>
            <a:effectLst>
              <a:glow rad="139700">
                <a:schemeClr val="accent6">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1" name="Elipse 10">
              <a:extLst>
                <a:ext uri="{FF2B5EF4-FFF2-40B4-BE49-F238E27FC236}">
                  <a16:creationId xmlns="" xmlns:a16="http://schemas.microsoft.com/office/drawing/2014/main" id="{1240F6F7-8FD8-4F66-B30B-FC4DB2B9F375}"/>
                </a:ext>
              </a:extLst>
            </p:cNvPr>
            <p:cNvSpPr txBox="1"/>
            <p:nvPr/>
          </p:nvSpPr>
          <p:spPr>
            <a:xfrm>
              <a:off x="6581265" y="1587311"/>
              <a:ext cx="1479020" cy="14790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a:lnSpc>
                  <a:spcPct val="90000"/>
                </a:lnSpc>
                <a:spcBef>
                  <a:spcPct val="0"/>
                </a:spcBef>
                <a:spcAft>
                  <a:spcPct val="35000"/>
                </a:spcAft>
              </a:pPr>
              <a:r>
                <a:rPr lang="es-MX" sz="1400" b="1" dirty="0">
                  <a:ln/>
                  <a:latin typeface="Courier New" panose="02070309020205020404" pitchFamily="49" charset="0"/>
                  <a:cs typeface="Courier New" panose="02070309020205020404" pitchFamily="49" charset="0"/>
                </a:rPr>
                <a:t>La inversión pública para el desarrollo de riego y la producción agropecuaria y forestal bajo riego.</a:t>
              </a:r>
              <a:endParaRPr lang="es-BO" sz="1400" b="1" dirty="0">
                <a:ln/>
                <a:latin typeface="Courier New" panose="02070309020205020404" pitchFamily="49" charset="0"/>
                <a:cs typeface="Courier New" panose="02070309020205020404" pitchFamily="49" charset="0"/>
              </a:endParaRPr>
            </a:p>
          </p:txBody>
        </p:sp>
      </p:grpSp>
      <p:pic>
        <p:nvPicPr>
          <p:cNvPr id="23" name="Imagen 22">
            <a:extLst>
              <a:ext uri="{FF2B5EF4-FFF2-40B4-BE49-F238E27FC236}">
                <a16:creationId xmlns="" xmlns:a16="http://schemas.microsoft.com/office/drawing/2014/main" id="{FB3DBE6C-C7F9-4AAF-9198-6326BDCEC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24" name="Imagen 23">
            <a:extLst>
              <a:ext uri="{FF2B5EF4-FFF2-40B4-BE49-F238E27FC236}">
                <a16:creationId xmlns="" xmlns:a16="http://schemas.microsoft.com/office/drawing/2014/main" id="{129E590F-737A-41AD-8CE8-5FBFA5C0FF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25" name="Imagen 24">
            <a:extLst>
              <a:ext uri="{FF2B5EF4-FFF2-40B4-BE49-F238E27FC236}">
                <a16:creationId xmlns="" xmlns:a16="http://schemas.microsoft.com/office/drawing/2014/main" id="{4F278E80-7661-44A1-ACE4-EA1EF265A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22" name="CuadroTexto 21">
            <a:extLst>
              <a:ext uri="{FF2B5EF4-FFF2-40B4-BE49-F238E27FC236}">
                <a16:creationId xmlns="" xmlns:a16="http://schemas.microsoft.com/office/drawing/2014/main" id="{F31414E3-D6E9-400B-B828-A546507E950B}"/>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296747718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911745" y="1356249"/>
            <a:ext cx="6480720" cy="1991542"/>
          </a:xfrm>
          <a:prstGeom prst="roundRect">
            <a:avLst>
              <a:gd name="adj" fmla="val 10377"/>
            </a:avLst>
          </a:prstGeo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lgn="just"/>
            <a:r>
              <a:rPr lang="es-BO" sz="2400" i="1" dirty="0">
                <a:latin typeface="Tahoma" pitchFamily="34" charset="0"/>
                <a:ea typeface="Tahoma" pitchFamily="34" charset="0"/>
                <a:cs typeface="Tahoma" pitchFamily="34" charset="0"/>
              </a:rPr>
              <a:t>Impulsamos el desarrollo del riego de manera sostenible para la producción agropecuaria y forestal, brindando seguridad jurídica para el uso del agua para riego, contribuyendo a la soberanía y seguridad alimentaria.</a:t>
            </a:r>
            <a:endParaRPr lang="es-BO" sz="2400" dirty="0">
              <a:latin typeface="Tahoma" pitchFamily="34" charset="0"/>
              <a:ea typeface="Tahoma" pitchFamily="34" charset="0"/>
              <a:cs typeface="Tahoma" pitchFamily="34" charset="0"/>
            </a:endParaRPr>
          </a:p>
        </p:txBody>
      </p:sp>
      <p:sp>
        <p:nvSpPr>
          <p:cNvPr id="4" name="3 Rectángulo redondeado"/>
          <p:cNvSpPr/>
          <p:nvPr/>
        </p:nvSpPr>
        <p:spPr>
          <a:xfrm>
            <a:off x="2520285" y="4149081"/>
            <a:ext cx="5300417" cy="1908351"/>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just"/>
            <a:r>
              <a:rPr lang="es-BO" sz="2400" i="1" dirty="0">
                <a:latin typeface="Tahoma" pitchFamily="34" charset="0"/>
                <a:ea typeface="Tahoma" pitchFamily="34" charset="0"/>
                <a:cs typeface="Tahoma" pitchFamily="34" charset="0"/>
              </a:rPr>
              <a:t>Ser referente nacional en la temática de riego, que promueve la inversión, brinda seguridad jurídica y capacitación con innovación tecnológica</a:t>
            </a:r>
            <a:r>
              <a:rPr lang="es-BO" sz="2000" i="1" dirty="0">
                <a:latin typeface="Tahoma" pitchFamily="34" charset="0"/>
                <a:ea typeface="Tahoma" pitchFamily="34" charset="0"/>
                <a:cs typeface="Tahoma" pitchFamily="34" charset="0"/>
              </a:rPr>
              <a:t>.</a:t>
            </a:r>
            <a:endParaRPr lang="es-BO" sz="2000" dirty="0">
              <a:latin typeface="Tahoma" pitchFamily="34" charset="0"/>
              <a:ea typeface="Tahoma" pitchFamily="34" charset="0"/>
              <a:cs typeface="Tahoma" pitchFamily="34" charset="0"/>
            </a:endParaRPr>
          </a:p>
        </p:txBody>
      </p:sp>
      <p:pic>
        <p:nvPicPr>
          <p:cNvPr id="9" name="Imagen 8">
            <a:extLst>
              <a:ext uri="{FF2B5EF4-FFF2-40B4-BE49-F238E27FC236}">
                <a16:creationId xmlns="" xmlns:a16="http://schemas.microsoft.com/office/drawing/2014/main" id="{55CBE93E-D005-49EC-B999-F8EA5B91AB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3" b="98885" l="3419" r="94017">
                        <a14:foregroundMark x1="38034" y1="55762" x2="74786" y2="44610"/>
                      </a14:backgroundRemoval>
                    </a14:imgEffect>
                  </a14:imgLayer>
                </a14:imgProps>
              </a:ext>
            </a:extLst>
          </a:blip>
          <a:stretch>
            <a:fillRect/>
          </a:stretch>
        </p:blipFill>
        <p:spPr>
          <a:xfrm>
            <a:off x="2423592" y="1604760"/>
            <a:ext cx="1298258" cy="1492442"/>
          </a:xfrm>
          <a:prstGeom prst="rect">
            <a:avLst/>
          </a:prstGeom>
          <a:blipFill>
            <a:blip r:embed="rId6"/>
            <a:stretch>
              <a:fillRect/>
            </a:stretch>
          </a:blipFill>
        </p:spPr>
      </p:pic>
      <p:grpSp>
        <p:nvGrpSpPr>
          <p:cNvPr id="10" name="Grupo 9">
            <a:extLst>
              <a:ext uri="{FF2B5EF4-FFF2-40B4-BE49-F238E27FC236}">
                <a16:creationId xmlns="" xmlns:a16="http://schemas.microsoft.com/office/drawing/2014/main" id="{86FC6D4F-5B8C-4D08-866F-73DB3B7F3768}"/>
              </a:ext>
            </a:extLst>
          </p:cNvPr>
          <p:cNvGrpSpPr/>
          <p:nvPr/>
        </p:nvGrpSpPr>
        <p:grpSpPr>
          <a:xfrm>
            <a:off x="7905455" y="4257773"/>
            <a:ext cx="2483944" cy="1799658"/>
            <a:chOff x="6590918" y="3027105"/>
            <a:chExt cx="2483944" cy="1799658"/>
          </a:xfrm>
        </p:grpSpPr>
        <p:sp>
          <p:nvSpPr>
            <p:cNvPr id="11" name="Globo: flecha derecha 10">
              <a:extLst>
                <a:ext uri="{FF2B5EF4-FFF2-40B4-BE49-F238E27FC236}">
                  <a16:creationId xmlns="" xmlns:a16="http://schemas.microsoft.com/office/drawing/2014/main" id="{660A49E0-F53D-406D-B0C8-A582F837CB2B}"/>
                </a:ext>
              </a:extLst>
            </p:cNvPr>
            <p:cNvSpPr/>
            <p:nvPr/>
          </p:nvSpPr>
          <p:spPr>
            <a:xfrm flipH="1">
              <a:off x="6590918" y="3087814"/>
              <a:ext cx="1955205" cy="1492442"/>
            </a:xfrm>
            <a:prstGeom prst="rightArrowCallout">
              <a:avLst>
                <a:gd name="adj1" fmla="val 25000"/>
                <a:gd name="adj2" fmla="val 25000"/>
                <a:gd name="adj3" fmla="val 25000"/>
                <a:gd name="adj4" fmla="val 64977"/>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12" name="Imagen 11">
              <a:extLst>
                <a:ext uri="{FF2B5EF4-FFF2-40B4-BE49-F238E27FC236}">
                  <a16:creationId xmlns="" xmlns:a16="http://schemas.microsoft.com/office/drawing/2014/main" id="{89340D07-0CF3-4EE6-B941-E811EF4C8B9E}"/>
                </a:ext>
              </a:extLst>
            </p:cNvPr>
            <p:cNvPicPr>
              <a:picLocks noChangeAspect="1"/>
            </p:cNvPicPr>
            <p:nvPr/>
          </p:nvPicPr>
          <p:blipFill>
            <a:blip r:embed="rId8"/>
            <a:srcRect/>
            <a:stretch/>
          </p:blipFill>
          <p:spPr>
            <a:xfrm>
              <a:off x="7296953" y="3027105"/>
              <a:ext cx="1777909" cy="1799658"/>
            </a:xfrm>
            <a:prstGeom prst="rect">
              <a:avLst/>
            </a:prstGeom>
          </p:spPr>
        </p:pic>
      </p:grpSp>
      <p:pic>
        <p:nvPicPr>
          <p:cNvPr id="14" name="Imagen 13">
            <a:extLst>
              <a:ext uri="{FF2B5EF4-FFF2-40B4-BE49-F238E27FC236}">
                <a16:creationId xmlns="" xmlns:a16="http://schemas.microsoft.com/office/drawing/2014/main" id="{DD71491A-BBFC-406C-AD40-96D96C4F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5" name="Imagen 14">
            <a:extLst>
              <a:ext uri="{FF2B5EF4-FFF2-40B4-BE49-F238E27FC236}">
                <a16:creationId xmlns="" xmlns:a16="http://schemas.microsoft.com/office/drawing/2014/main" id="{8586278A-B7EA-45F8-AB00-4904D689618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6" name="Imagen 15">
            <a:extLst>
              <a:ext uri="{FF2B5EF4-FFF2-40B4-BE49-F238E27FC236}">
                <a16:creationId xmlns="" xmlns:a16="http://schemas.microsoft.com/office/drawing/2014/main" id="{ADA751E5-4468-4008-AC5B-EC8CE24930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13" name="CuadroTexto 12">
            <a:extLst>
              <a:ext uri="{FF2B5EF4-FFF2-40B4-BE49-F238E27FC236}">
                <a16:creationId xmlns="" xmlns:a16="http://schemas.microsoft.com/office/drawing/2014/main" id="{2754D116-0A1A-486C-A1A7-4A26E178EAAF}"/>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422078447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75524" y="1341224"/>
            <a:ext cx="8208912" cy="28757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MARCO LEGAL</a:t>
            </a:r>
            <a:r>
              <a:rPr lang="es-BO" sz="3200" dirty="0">
                <a:solidFill>
                  <a:srgbClr val="000099"/>
                </a:solidFill>
              </a:rPr>
              <a:t/>
            </a:r>
            <a:br>
              <a:rPr lang="es-BO" sz="3200" dirty="0">
                <a:solidFill>
                  <a:srgbClr val="000099"/>
                </a:solidFill>
              </a:rPr>
            </a:br>
            <a:endParaRPr lang="es-BO" sz="3200" dirty="0">
              <a:solidFill>
                <a:srgbClr val="000099"/>
              </a:solidFill>
            </a:endParaRPr>
          </a:p>
        </p:txBody>
      </p:sp>
      <p:grpSp>
        <p:nvGrpSpPr>
          <p:cNvPr id="9" name="Grupo 8">
            <a:extLst>
              <a:ext uri="{FF2B5EF4-FFF2-40B4-BE49-F238E27FC236}">
                <a16:creationId xmlns="" xmlns:a16="http://schemas.microsoft.com/office/drawing/2014/main" id="{EE6CCD97-475C-46FB-A4F2-390B3C87637E}"/>
              </a:ext>
            </a:extLst>
          </p:cNvPr>
          <p:cNvGrpSpPr/>
          <p:nvPr/>
        </p:nvGrpSpPr>
        <p:grpSpPr>
          <a:xfrm>
            <a:off x="839416" y="813438"/>
            <a:ext cx="10375873" cy="5855922"/>
            <a:chOff x="1859896" y="429441"/>
            <a:chExt cx="6430030" cy="4608695"/>
          </a:xfrm>
        </p:grpSpPr>
        <p:graphicFrame>
          <p:nvGraphicFramePr>
            <p:cNvPr id="10" name="Diagrama 9">
              <a:extLst>
                <a:ext uri="{FF2B5EF4-FFF2-40B4-BE49-F238E27FC236}">
                  <a16:creationId xmlns="" xmlns:a16="http://schemas.microsoft.com/office/drawing/2014/main" id="{0C4BC890-27A3-46E9-983D-BC281F51253C}"/>
                </a:ext>
              </a:extLst>
            </p:cNvPr>
            <p:cNvGraphicFramePr/>
            <p:nvPr>
              <p:extLst>
                <p:ext uri="{D42A27DB-BD31-4B8C-83A1-F6EECF244321}">
                  <p14:modId xmlns:p14="http://schemas.microsoft.com/office/powerpoint/2010/main" val="2111679266"/>
                </p:ext>
              </p:extLst>
            </p:nvPr>
          </p:nvGraphicFramePr>
          <p:xfrm>
            <a:off x="1859896" y="429441"/>
            <a:ext cx="6096000" cy="460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 xmlns:a16="http://schemas.microsoft.com/office/drawing/2014/main" id="{7B072B19-36CE-44B1-8D7F-E8A981C25EF5}"/>
                </a:ext>
              </a:extLst>
            </p:cNvPr>
            <p:cNvPicPr>
              <a:picLocks noChangeAspect="1"/>
            </p:cNvPicPr>
            <p:nvPr/>
          </p:nvPicPr>
          <p:blipFill>
            <a:blip r:embed="rId8"/>
            <a:stretch>
              <a:fillRect/>
            </a:stretch>
          </p:blipFill>
          <p:spPr>
            <a:xfrm>
              <a:off x="3619918" y="1869600"/>
              <a:ext cx="1134737" cy="1372618"/>
            </a:xfrm>
            <a:prstGeom prst="rect">
              <a:avLst/>
            </a:prstGeom>
          </p:spPr>
        </p:pic>
        <p:pic>
          <p:nvPicPr>
            <p:cNvPr id="12" name="Imagen 11">
              <a:extLst>
                <a:ext uri="{FF2B5EF4-FFF2-40B4-BE49-F238E27FC236}">
                  <a16:creationId xmlns="" xmlns:a16="http://schemas.microsoft.com/office/drawing/2014/main" id="{CC93C95F-45AF-4DB0-976B-0AE5365C0204}"/>
                </a:ext>
              </a:extLst>
            </p:cNvPr>
            <p:cNvPicPr>
              <a:picLocks noChangeAspect="1"/>
            </p:cNvPicPr>
            <p:nvPr/>
          </p:nvPicPr>
          <p:blipFill>
            <a:blip r:embed="rId9"/>
            <a:srcRect/>
            <a:stretch/>
          </p:blipFill>
          <p:spPr>
            <a:xfrm>
              <a:off x="6446806" y="1519978"/>
              <a:ext cx="1021474" cy="1397000"/>
            </a:xfrm>
            <a:prstGeom prst="rect">
              <a:avLst/>
            </a:prstGeom>
          </p:spPr>
        </p:pic>
        <p:pic>
          <p:nvPicPr>
            <p:cNvPr id="13" name="Imagen 12">
              <a:extLst>
                <a:ext uri="{FF2B5EF4-FFF2-40B4-BE49-F238E27FC236}">
                  <a16:creationId xmlns="" xmlns:a16="http://schemas.microsoft.com/office/drawing/2014/main" id="{40BF658E-1674-4568-BAB4-455D37EAC4CC}"/>
                </a:ext>
              </a:extLst>
            </p:cNvPr>
            <p:cNvPicPr>
              <a:picLocks noChangeAspect="1"/>
            </p:cNvPicPr>
            <p:nvPr/>
          </p:nvPicPr>
          <p:blipFill>
            <a:blip r:embed="rId10"/>
            <a:stretch>
              <a:fillRect/>
            </a:stretch>
          </p:blipFill>
          <p:spPr>
            <a:xfrm>
              <a:off x="7142233" y="3848038"/>
              <a:ext cx="1147693" cy="821107"/>
            </a:xfrm>
            <a:prstGeom prst="rect">
              <a:avLst/>
            </a:prstGeom>
          </p:spPr>
        </p:pic>
      </p:grpSp>
      <p:pic>
        <p:nvPicPr>
          <p:cNvPr id="14" name="Imagen 13">
            <a:extLst>
              <a:ext uri="{FF2B5EF4-FFF2-40B4-BE49-F238E27FC236}">
                <a16:creationId xmlns="" xmlns:a16="http://schemas.microsoft.com/office/drawing/2014/main" id="{57857881-07CD-41F2-A1DD-6900BA89BA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6" name="Imagen 15">
            <a:extLst>
              <a:ext uri="{FF2B5EF4-FFF2-40B4-BE49-F238E27FC236}">
                <a16:creationId xmlns="" xmlns:a16="http://schemas.microsoft.com/office/drawing/2014/main" id="{C23F146E-A397-476B-A23D-AA75BAA0E200}"/>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7" name="Imagen 16">
            <a:extLst>
              <a:ext uri="{FF2B5EF4-FFF2-40B4-BE49-F238E27FC236}">
                <a16:creationId xmlns="" xmlns:a16="http://schemas.microsoft.com/office/drawing/2014/main" id="{917129C4-0270-4D7E-857C-A12DB1D0D2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19" name="Conector 18"/>
          <p:cNvSpPr/>
          <p:nvPr/>
        </p:nvSpPr>
        <p:spPr>
          <a:xfrm>
            <a:off x="6312024" y="3068960"/>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0" name="Conector 19"/>
          <p:cNvSpPr/>
          <p:nvPr/>
        </p:nvSpPr>
        <p:spPr>
          <a:xfrm>
            <a:off x="6312024" y="3429000"/>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1" name="Conector 20"/>
          <p:cNvSpPr/>
          <p:nvPr/>
        </p:nvSpPr>
        <p:spPr>
          <a:xfrm>
            <a:off x="5303912" y="4869160"/>
            <a:ext cx="72008" cy="72008"/>
          </a:xfrm>
          <a:prstGeom prst="flowChartConnector">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22" name="CuadroTexto 21">
            <a:extLst>
              <a:ext uri="{FF2B5EF4-FFF2-40B4-BE49-F238E27FC236}">
                <a16:creationId xmlns="" xmlns:a16="http://schemas.microsoft.com/office/drawing/2014/main" id="{F34DC098-13DA-4EC5-868E-33CC5E755FD4}"/>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Título"/>
          <p:cNvSpPr txBox="1">
            <a:spLocks/>
          </p:cNvSpPr>
          <p:nvPr/>
        </p:nvSpPr>
        <p:spPr>
          <a:xfrm>
            <a:off x="985713" y="1123398"/>
            <a:ext cx="4644008" cy="57150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BO" sz="2000" b="1" dirty="0">
                <a:solidFill>
                  <a:schemeClr val="accent1"/>
                </a:solidFill>
                <a:latin typeface="Tahoma" panose="020B0604030504040204" pitchFamily="34" charset="0"/>
                <a:ea typeface="Tahoma" panose="020B0604030504040204" pitchFamily="34" charset="0"/>
                <a:cs typeface="Tahoma" panose="020B0604030504040204" pitchFamily="34" charset="0"/>
              </a:rPr>
              <a:t>ESTRUCTURA ORGANIZACIONAL</a:t>
            </a:r>
            <a:r>
              <a:rPr lang="es-BO" sz="2800"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es-BO" sz="3200" dirty="0">
                <a:solidFill>
                  <a:schemeClr val="accent1"/>
                </a:solidFill>
              </a:rPr>
              <a:t/>
            </a:r>
            <a:br>
              <a:rPr lang="es-BO" sz="3200" dirty="0">
                <a:solidFill>
                  <a:schemeClr val="accent1"/>
                </a:solidFill>
              </a:rPr>
            </a:br>
            <a:endParaRPr lang="es-BO" sz="3200" dirty="0">
              <a:solidFill>
                <a:schemeClr val="accent1"/>
              </a:solidFill>
            </a:endParaRPr>
          </a:p>
        </p:txBody>
      </p:sp>
      <p:pic>
        <p:nvPicPr>
          <p:cNvPr id="37" name="Imagen 36">
            <a:extLst>
              <a:ext uri="{FF2B5EF4-FFF2-40B4-BE49-F238E27FC236}">
                <a16:creationId xmlns="" xmlns:a16="http://schemas.microsoft.com/office/drawing/2014/main" id="{411CA7D6-AAE3-4221-92DF-A08273130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5777644"/>
            <a:ext cx="791630" cy="806903"/>
          </a:xfrm>
          <a:prstGeom prst="rect">
            <a:avLst/>
          </a:prstGeom>
          <a:effectLst>
            <a:glow rad="101600">
              <a:schemeClr val="bg1">
                <a:alpha val="60000"/>
              </a:schemeClr>
            </a:glow>
          </a:effectLst>
        </p:spPr>
      </p:pic>
      <p:pic>
        <p:nvPicPr>
          <p:cNvPr id="38" name="Imagen 37">
            <a:extLst>
              <a:ext uri="{FF2B5EF4-FFF2-40B4-BE49-F238E27FC236}">
                <a16:creationId xmlns="" xmlns:a16="http://schemas.microsoft.com/office/drawing/2014/main" id="{30313470-3666-49EF-90C7-C3EA4BAC59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45" b="20713"/>
          <a:stretch/>
        </p:blipFill>
        <p:spPr>
          <a:xfrm>
            <a:off x="6672066" y="5705636"/>
            <a:ext cx="1010835" cy="847165"/>
          </a:xfrm>
          <a:prstGeom prst="rect">
            <a:avLst/>
          </a:prstGeom>
          <a:effectLst>
            <a:glow rad="101600">
              <a:schemeClr val="bg1">
                <a:alpha val="60000"/>
              </a:schemeClr>
            </a:glow>
          </a:effectLst>
        </p:spPr>
      </p:pic>
      <p:pic>
        <p:nvPicPr>
          <p:cNvPr id="39" name="Imagen 38">
            <a:extLst>
              <a:ext uri="{FF2B5EF4-FFF2-40B4-BE49-F238E27FC236}">
                <a16:creationId xmlns="" xmlns:a16="http://schemas.microsoft.com/office/drawing/2014/main" id="{48EE5165-D84B-460A-AD79-49C138B60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4234" y="5489612"/>
            <a:ext cx="869219" cy="1174161"/>
          </a:xfrm>
          <a:prstGeom prst="rect">
            <a:avLst/>
          </a:prstGeom>
          <a:effectLst>
            <a:glow rad="101600">
              <a:schemeClr val="bg1">
                <a:alpha val="60000"/>
              </a:schemeClr>
            </a:glow>
          </a:effectLst>
        </p:spPr>
      </p:pic>
      <p:pic>
        <p:nvPicPr>
          <p:cNvPr id="40" name="Imagen 39">
            <a:extLst>
              <a:ext uri="{FF2B5EF4-FFF2-40B4-BE49-F238E27FC236}">
                <a16:creationId xmlns="" xmlns:a16="http://schemas.microsoft.com/office/drawing/2014/main" id="{DCA2EAF7-F2E2-4A5E-8CFB-779B246992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3792" y="5849652"/>
            <a:ext cx="757654" cy="735647"/>
          </a:xfrm>
          <a:prstGeom prst="rect">
            <a:avLst/>
          </a:prstGeom>
          <a:effectLst>
            <a:glow rad="101600">
              <a:schemeClr val="bg1">
                <a:alpha val="60000"/>
              </a:schemeClr>
            </a:glow>
          </a:effectLst>
        </p:spPr>
      </p:pic>
      <p:pic>
        <p:nvPicPr>
          <p:cNvPr id="41" name="Imagen 40">
            <a:extLst>
              <a:ext uri="{FF2B5EF4-FFF2-40B4-BE49-F238E27FC236}">
                <a16:creationId xmlns="" xmlns:a16="http://schemas.microsoft.com/office/drawing/2014/main" id="{76BDA897-5897-4183-88F3-897D91F916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3912" y="5777642"/>
            <a:ext cx="1085858" cy="878688"/>
          </a:xfrm>
          <a:prstGeom prst="rect">
            <a:avLst/>
          </a:prstGeom>
          <a:effectLst>
            <a:glow rad="101600">
              <a:schemeClr val="bg1">
                <a:alpha val="60000"/>
              </a:schemeClr>
            </a:glow>
          </a:effectLst>
        </p:spPr>
      </p:pic>
      <p:pic>
        <p:nvPicPr>
          <p:cNvPr id="42" name="Imagen 41">
            <a:extLst>
              <a:ext uri="{FF2B5EF4-FFF2-40B4-BE49-F238E27FC236}">
                <a16:creationId xmlns="" xmlns:a16="http://schemas.microsoft.com/office/drawing/2014/main" id="{5A167D59-FCC0-461D-9309-747ADCF26D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7528" y="5633628"/>
            <a:ext cx="766742" cy="1035733"/>
          </a:xfrm>
          <a:prstGeom prst="rect">
            <a:avLst/>
          </a:prstGeom>
          <a:effectLst>
            <a:glow rad="101600">
              <a:schemeClr val="bg1">
                <a:alpha val="60000"/>
              </a:schemeClr>
            </a:glow>
          </a:effectLst>
        </p:spPr>
      </p:pic>
      <p:sp>
        <p:nvSpPr>
          <p:cNvPr id="43" name="Rectángulo: esquinas redondeadas 1">
            <a:extLst>
              <a:ext uri="{FF2B5EF4-FFF2-40B4-BE49-F238E27FC236}">
                <a16:creationId xmlns="" xmlns:a16="http://schemas.microsoft.com/office/drawing/2014/main" id="{8DDE8BB5-CD20-4917-A763-977772D9F0B7}"/>
              </a:ext>
            </a:extLst>
          </p:cNvPr>
          <p:cNvSpPr/>
          <p:nvPr/>
        </p:nvSpPr>
        <p:spPr>
          <a:xfrm>
            <a:off x="5716510" y="1699229"/>
            <a:ext cx="1063066" cy="239432"/>
          </a:xfrm>
          <a:prstGeom prst="roundRect">
            <a:avLst/>
          </a:prstGeom>
          <a:solidFill>
            <a:srgbClr val="FF9900">
              <a:alpha val="84000"/>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err="1"/>
              <a:t>MMAyA</a:t>
            </a:r>
            <a:endParaRPr lang="es-BO" dirty="0"/>
          </a:p>
        </p:txBody>
      </p:sp>
      <p:sp>
        <p:nvSpPr>
          <p:cNvPr id="44" name="Rectángulo: esquinas redondeadas 44">
            <a:extLst>
              <a:ext uri="{FF2B5EF4-FFF2-40B4-BE49-F238E27FC236}">
                <a16:creationId xmlns="" xmlns:a16="http://schemas.microsoft.com/office/drawing/2014/main" id="{385D4104-329D-4474-9F35-3CF335AD41FB}"/>
              </a:ext>
            </a:extLst>
          </p:cNvPr>
          <p:cNvSpPr/>
          <p:nvPr/>
        </p:nvSpPr>
        <p:spPr>
          <a:xfrm>
            <a:off x="5654865" y="2053525"/>
            <a:ext cx="1182571" cy="197143"/>
          </a:xfrm>
          <a:prstGeom prst="roundRect">
            <a:avLst/>
          </a:prstGeom>
          <a:solidFill>
            <a:srgbClr val="FF9933">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a:t>DIRECTORIO</a:t>
            </a:r>
          </a:p>
        </p:txBody>
      </p:sp>
      <p:sp>
        <p:nvSpPr>
          <p:cNvPr id="45" name="Rectángulo: esquinas redondeadas 47">
            <a:extLst>
              <a:ext uri="{FF2B5EF4-FFF2-40B4-BE49-F238E27FC236}">
                <a16:creationId xmlns="" xmlns:a16="http://schemas.microsoft.com/office/drawing/2014/main" id="{8F7D85AE-FC6E-492C-AC64-2EC432D67ED1}"/>
              </a:ext>
            </a:extLst>
          </p:cNvPr>
          <p:cNvSpPr/>
          <p:nvPr/>
        </p:nvSpPr>
        <p:spPr>
          <a:xfrm>
            <a:off x="5459937" y="2394964"/>
            <a:ext cx="1540099" cy="463084"/>
          </a:xfrm>
          <a:prstGeom prst="roundRect">
            <a:avLst/>
          </a:prstGeom>
          <a:solidFill>
            <a:srgbClr val="CC990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DIRECTORIO NACIONAL EJECUTIVO</a:t>
            </a:r>
          </a:p>
          <a:p>
            <a:pPr algn="ctr"/>
            <a:r>
              <a:rPr lang="es-BO" sz="900" dirty="0" err="1"/>
              <a:t>SENARI</a:t>
            </a:r>
            <a:endParaRPr lang="es-BO" sz="900" dirty="0"/>
          </a:p>
        </p:txBody>
      </p:sp>
      <p:sp>
        <p:nvSpPr>
          <p:cNvPr id="46" name="Rectángulo: esquinas redondeadas 49">
            <a:extLst>
              <a:ext uri="{FF2B5EF4-FFF2-40B4-BE49-F238E27FC236}">
                <a16:creationId xmlns="" xmlns:a16="http://schemas.microsoft.com/office/drawing/2014/main" id="{8E8B1CDC-25BB-4FE2-9859-C58212A65DDE}"/>
              </a:ext>
            </a:extLst>
          </p:cNvPr>
          <p:cNvSpPr/>
          <p:nvPr/>
        </p:nvSpPr>
        <p:spPr>
          <a:xfrm>
            <a:off x="4892755" y="2991797"/>
            <a:ext cx="1111319" cy="330109"/>
          </a:xfrm>
          <a:prstGeom prst="roundRect">
            <a:avLst/>
          </a:prstGeom>
          <a:solidFill>
            <a:srgbClr val="FFCC0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AUDITORIA INTERNA</a:t>
            </a:r>
          </a:p>
        </p:txBody>
      </p:sp>
      <p:sp>
        <p:nvSpPr>
          <p:cNvPr id="47" name="Rectángulo: esquinas redondeadas 54">
            <a:extLst>
              <a:ext uri="{FF2B5EF4-FFF2-40B4-BE49-F238E27FC236}">
                <a16:creationId xmlns="" xmlns:a16="http://schemas.microsoft.com/office/drawing/2014/main" id="{8B7C2747-3D59-42BF-A223-A3ADB7C6866C}"/>
              </a:ext>
            </a:extLst>
          </p:cNvPr>
          <p:cNvSpPr/>
          <p:nvPr/>
        </p:nvSpPr>
        <p:spPr>
          <a:xfrm>
            <a:off x="8322570" y="4538501"/>
            <a:ext cx="1336835" cy="456212"/>
          </a:xfrm>
          <a:prstGeom prst="roundRect">
            <a:avLst/>
          </a:prstGeom>
          <a:solidFill>
            <a:srgbClr val="FF505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ESCUELA NACIONAL DE RIEGO</a:t>
            </a:r>
          </a:p>
        </p:txBody>
      </p:sp>
      <p:sp>
        <p:nvSpPr>
          <p:cNvPr id="48" name="Rectángulo: esquinas redondeadas 55">
            <a:extLst>
              <a:ext uri="{FF2B5EF4-FFF2-40B4-BE49-F238E27FC236}">
                <a16:creationId xmlns="" xmlns:a16="http://schemas.microsoft.com/office/drawing/2014/main" id="{CF2A490F-BE17-4F56-A2EC-B74710AE6C95}"/>
              </a:ext>
            </a:extLst>
          </p:cNvPr>
          <p:cNvSpPr/>
          <p:nvPr/>
        </p:nvSpPr>
        <p:spPr>
          <a:xfrm>
            <a:off x="5695291" y="4538501"/>
            <a:ext cx="1420353" cy="440552"/>
          </a:xfrm>
          <a:prstGeom prst="roundRect">
            <a:avLst/>
          </a:prstGeom>
          <a:solidFill>
            <a:srgbClr val="FF505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ADMINISTRATIVA FINANCIERA</a:t>
            </a:r>
          </a:p>
        </p:txBody>
      </p:sp>
      <p:sp>
        <p:nvSpPr>
          <p:cNvPr id="49" name="Rectángulo: esquinas redondeadas 56">
            <a:extLst>
              <a:ext uri="{FF2B5EF4-FFF2-40B4-BE49-F238E27FC236}">
                <a16:creationId xmlns="" xmlns:a16="http://schemas.microsoft.com/office/drawing/2014/main" id="{4D8C770D-1A80-4C3E-9288-741B7B1FBC93}"/>
              </a:ext>
            </a:extLst>
          </p:cNvPr>
          <p:cNvSpPr/>
          <p:nvPr/>
        </p:nvSpPr>
        <p:spPr>
          <a:xfrm>
            <a:off x="2644056" y="4522841"/>
            <a:ext cx="2342332" cy="456212"/>
          </a:xfrm>
          <a:prstGeom prst="roundRect">
            <a:avLst/>
          </a:prstGeom>
          <a:solidFill>
            <a:srgbClr val="FF505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PROGRAMAS PROYECTOS </a:t>
            </a:r>
            <a:r>
              <a:rPr lang="es-BO" sz="900" dirty="0" err="1"/>
              <a:t>REGITROS</a:t>
            </a:r>
            <a:r>
              <a:rPr lang="es-BO" sz="900" dirty="0"/>
              <a:t> Y AUTORIZACIONES</a:t>
            </a:r>
          </a:p>
        </p:txBody>
      </p:sp>
      <p:sp>
        <p:nvSpPr>
          <p:cNvPr id="50" name="Rectángulo: esquinas redondeadas 57">
            <a:extLst>
              <a:ext uri="{FF2B5EF4-FFF2-40B4-BE49-F238E27FC236}">
                <a16:creationId xmlns="" xmlns:a16="http://schemas.microsoft.com/office/drawing/2014/main" id="{D2FD5536-7080-4D75-82FE-2B2EBB5EE562}"/>
              </a:ext>
            </a:extLst>
          </p:cNvPr>
          <p:cNvSpPr/>
          <p:nvPr/>
        </p:nvSpPr>
        <p:spPr>
          <a:xfrm>
            <a:off x="2262033" y="5127013"/>
            <a:ext cx="966885" cy="492495"/>
          </a:xfrm>
          <a:prstGeom prst="roundRect">
            <a:avLst/>
          </a:prstGeom>
          <a:solidFill>
            <a:srgbClr val="996633">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de evaluación proyectos</a:t>
            </a:r>
          </a:p>
        </p:txBody>
      </p:sp>
      <p:sp>
        <p:nvSpPr>
          <p:cNvPr id="51" name="Rectángulo: esquinas redondeadas 58">
            <a:extLst>
              <a:ext uri="{FF2B5EF4-FFF2-40B4-BE49-F238E27FC236}">
                <a16:creationId xmlns="" xmlns:a16="http://schemas.microsoft.com/office/drawing/2014/main" id="{05EDDC83-FBE3-4EC0-84B3-E9CCD6CE93A3}"/>
              </a:ext>
            </a:extLst>
          </p:cNvPr>
          <p:cNvSpPr/>
          <p:nvPr/>
        </p:nvSpPr>
        <p:spPr>
          <a:xfrm>
            <a:off x="3297877" y="5122546"/>
            <a:ext cx="958515" cy="483943"/>
          </a:xfrm>
          <a:prstGeom prst="roundRect">
            <a:avLst/>
          </a:prstGeom>
          <a:solidFill>
            <a:srgbClr val="996633">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seguimiento y monitoreo</a:t>
            </a:r>
          </a:p>
        </p:txBody>
      </p:sp>
      <p:cxnSp>
        <p:nvCxnSpPr>
          <p:cNvPr id="52" name="Conector recto 51">
            <a:extLst>
              <a:ext uri="{FF2B5EF4-FFF2-40B4-BE49-F238E27FC236}">
                <a16:creationId xmlns="" xmlns:a16="http://schemas.microsoft.com/office/drawing/2014/main" id="{6910E9E3-FB9D-40DB-A577-5688EEC7648C}"/>
              </a:ext>
            </a:extLst>
          </p:cNvPr>
          <p:cNvCxnSpPr>
            <a:cxnSpLocks/>
          </p:cNvCxnSpPr>
          <p:nvPr/>
        </p:nvCxnSpPr>
        <p:spPr>
          <a:xfrm flipV="1">
            <a:off x="6392198" y="4440498"/>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53" name="Rectángulo: esquinas redondeadas 59">
            <a:extLst>
              <a:ext uri="{FF2B5EF4-FFF2-40B4-BE49-F238E27FC236}">
                <a16:creationId xmlns="" xmlns:a16="http://schemas.microsoft.com/office/drawing/2014/main" id="{BC385A7E-FDB8-4BAE-B140-FDCADF2696FC}"/>
              </a:ext>
            </a:extLst>
          </p:cNvPr>
          <p:cNvSpPr/>
          <p:nvPr/>
        </p:nvSpPr>
        <p:spPr>
          <a:xfrm>
            <a:off x="4325351" y="5126377"/>
            <a:ext cx="977959" cy="492495"/>
          </a:xfrm>
          <a:prstGeom prst="roundRect">
            <a:avLst/>
          </a:prstGeom>
          <a:solidFill>
            <a:srgbClr val="33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registros y autorizaciones</a:t>
            </a:r>
          </a:p>
        </p:txBody>
      </p:sp>
      <p:sp>
        <p:nvSpPr>
          <p:cNvPr id="54" name="Rectángulo: esquinas redondeadas 60">
            <a:extLst>
              <a:ext uri="{FF2B5EF4-FFF2-40B4-BE49-F238E27FC236}">
                <a16:creationId xmlns="" xmlns:a16="http://schemas.microsoft.com/office/drawing/2014/main" id="{E3EA9DDB-10FF-4C29-B978-BAA4C90B42A7}"/>
              </a:ext>
            </a:extLst>
          </p:cNvPr>
          <p:cNvSpPr/>
          <p:nvPr/>
        </p:nvSpPr>
        <p:spPr>
          <a:xfrm>
            <a:off x="6514128" y="5151104"/>
            <a:ext cx="898889" cy="393298"/>
          </a:xfrm>
          <a:prstGeom prst="roundRect">
            <a:avLst/>
          </a:prstGeom>
          <a:solidFill>
            <a:srgbClr val="CCCC0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contabilidad</a:t>
            </a:r>
          </a:p>
        </p:txBody>
      </p:sp>
      <p:sp>
        <p:nvSpPr>
          <p:cNvPr id="55" name="Rectángulo: esquinas redondeadas 61">
            <a:extLst>
              <a:ext uri="{FF2B5EF4-FFF2-40B4-BE49-F238E27FC236}">
                <a16:creationId xmlns="" xmlns:a16="http://schemas.microsoft.com/office/drawing/2014/main" id="{7108DB56-462D-457E-B42F-C51BB9BAE64B}"/>
              </a:ext>
            </a:extLst>
          </p:cNvPr>
          <p:cNvSpPr/>
          <p:nvPr/>
        </p:nvSpPr>
        <p:spPr>
          <a:xfrm>
            <a:off x="5459937" y="5146384"/>
            <a:ext cx="898889" cy="460104"/>
          </a:xfrm>
          <a:prstGeom prst="roundRect">
            <a:avLst/>
          </a:prstGeom>
          <a:solidFill>
            <a:srgbClr val="CCCC0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recursos humanos</a:t>
            </a:r>
          </a:p>
        </p:txBody>
      </p:sp>
      <p:sp>
        <p:nvSpPr>
          <p:cNvPr id="56" name="Rectángulo: esquinas redondeadas 62">
            <a:extLst>
              <a:ext uri="{FF2B5EF4-FFF2-40B4-BE49-F238E27FC236}">
                <a16:creationId xmlns="" xmlns:a16="http://schemas.microsoft.com/office/drawing/2014/main" id="{2B549778-67A0-436A-8A20-F388A5BF4724}"/>
              </a:ext>
            </a:extLst>
          </p:cNvPr>
          <p:cNvSpPr/>
          <p:nvPr/>
        </p:nvSpPr>
        <p:spPr>
          <a:xfrm>
            <a:off x="9492321" y="5164411"/>
            <a:ext cx="896201" cy="366687"/>
          </a:xfrm>
          <a:prstGeom prst="roundRect">
            <a:avLst/>
          </a:prstGeom>
          <a:solidFill>
            <a:srgbClr val="CC3300">
              <a:alpha val="83922"/>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pedagogo</a:t>
            </a:r>
          </a:p>
        </p:txBody>
      </p:sp>
      <p:sp>
        <p:nvSpPr>
          <p:cNvPr id="57" name="Rectángulo: esquinas redondeadas 63">
            <a:extLst>
              <a:ext uri="{FF2B5EF4-FFF2-40B4-BE49-F238E27FC236}">
                <a16:creationId xmlns="" xmlns:a16="http://schemas.microsoft.com/office/drawing/2014/main" id="{8872C1EB-8338-418A-A368-DD550D75AF5E}"/>
              </a:ext>
            </a:extLst>
          </p:cNvPr>
          <p:cNvSpPr/>
          <p:nvPr/>
        </p:nvSpPr>
        <p:spPr>
          <a:xfrm>
            <a:off x="8542888" y="5169706"/>
            <a:ext cx="896201" cy="440552"/>
          </a:xfrm>
          <a:prstGeom prst="roundRect">
            <a:avLst/>
          </a:prstGeom>
          <a:solidFill>
            <a:srgbClr val="00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capacitación en riego</a:t>
            </a:r>
          </a:p>
        </p:txBody>
      </p:sp>
      <p:cxnSp>
        <p:nvCxnSpPr>
          <p:cNvPr id="58" name="Conector recto 57">
            <a:extLst>
              <a:ext uri="{FF2B5EF4-FFF2-40B4-BE49-F238E27FC236}">
                <a16:creationId xmlns="" xmlns:a16="http://schemas.microsoft.com/office/drawing/2014/main" id="{5919151E-012E-4131-BADA-64A457AA5739}"/>
              </a:ext>
            </a:extLst>
          </p:cNvPr>
          <p:cNvCxnSpPr>
            <a:cxnSpLocks/>
          </p:cNvCxnSpPr>
          <p:nvPr/>
        </p:nvCxnSpPr>
        <p:spPr>
          <a:xfrm>
            <a:off x="6259084" y="1938663"/>
            <a:ext cx="26702" cy="2517567"/>
          </a:xfrm>
          <a:prstGeom prst="line">
            <a:avLst/>
          </a:prstGeom>
          <a:ln>
            <a:solidFill>
              <a:srgbClr val="FF3300"/>
            </a:solidFill>
          </a:ln>
        </p:spPr>
        <p:style>
          <a:lnRef idx="3">
            <a:schemeClr val="accent5"/>
          </a:lnRef>
          <a:fillRef idx="0">
            <a:schemeClr val="accent5"/>
          </a:fillRef>
          <a:effectRef idx="2">
            <a:schemeClr val="accent5"/>
          </a:effectRef>
          <a:fontRef idx="minor">
            <a:schemeClr val="tx1"/>
          </a:fontRef>
        </p:style>
      </p:cxnSp>
      <p:cxnSp>
        <p:nvCxnSpPr>
          <p:cNvPr id="59" name="Conector recto 58">
            <a:extLst>
              <a:ext uri="{FF2B5EF4-FFF2-40B4-BE49-F238E27FC236}">
                <a16:creationId xmlns="" xmlns:a16="http://schemas.microsoft.com/office/drawing/2014/main" id="{EAA6C705-E4CA-4E3F-879A-B34C4C4BE2E3}"/>
              </a:ext>
            </a:extLst>
          </p:cNvPr>
          <p:cNvCxnSpPr>
            <a:cxnSpLocks/>
            <a:stCxn id="64" idx="1"/>
          </p:cNvCxnSpPr>
          <p:nvPr/>
        </p:nvCxnSpPr>
        <p:spPr>
          <a:xfrm flipH="1">
            <a:off x="5925647" y="3145952"/>
            <a:ext cx="61524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60" name="Conector recto 59">
            <a:extLst>
              <a:ext uri="{FF2B5EF4-FFF2-40B4-BE49-F238E27FC236}">
                <a16:creationId xmlns="" xmlns:a16="http://schemas.microsoft.com/office/drawing/2014/main" id="{20D98312-572A-481A-B455-D1A0CB338623}"/>
              </a:ext>
            </a:extLst>
          </p:cNvPr>
          <p:cNvCxnSpPr>
            <a:cxnSpLocks/>
            <a:stCxn id="68" idx="1"/>
            <a:endCxn id="67" idx="3"/>
          </p:cNvCxnSpPr>
          <p:nvPr/>
        </p:nvCxnSpPr>
        <p:spPr>
          <a:xfrm flipH="1">
            <a:off x="5919220" y="4265012"/>
            <a:ext cx="741412" cy="654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61" name="Rectángulo: esquinas redondeadas 64">
            <a:extLst>
              <a:ext uri="{FF2B5EF4-FFF2-40B4-BE49-F238E27FC236}">
                <a16:creationId xmlns="" xmlns:a16="http://schemas.microsoft.com/office/drawing/2014/main" id="{10FF474D-9974-44B5-976A-5FAF16FD1B21}"/>
              </a:ext>
            </a:extLst>
          </p:cNvPr>
          <p:cNvSpPr/>
          <p:nvPr/>
        </p:nvSpPr>
        <p:spPr>
          <a:xfrm>
            <a:off x="7548845" y="5186850"/>
            <a:ext cx="940811" cy="491024"/>
          </a:xfrm>
          <a:prstGeom prst="roundRect">
            <a:avLst/>
          </a:prstGeom>
          <a:solidFill>
            <a:srgbClr val="00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comunicación social</a:t>
            </a:r>
          </a:p>
        </p:txBody>
      </p:sp>
      <p:cxnSp>
        <p:nvCxnSpPr>
          <p:cNvPr id="62" name="Conector recto 61">
            <a:extLst>
              <a:ext uri="{FF2B5EF4-FFF2-40B4-BE49-F238E27FC236}">
                <a16:creationId xmlns="" xmlns:a16="http://schemas.microsoft.com/office/drawing/2014/main" id="{04B23693-5451-4720-BEC5-305150C86EA1}"/>
              </a:ext>
            </a:extLst>
          </p:cNvPr>
          <p:cNvCxnSpPr>
            <a:cxnSpLocks/>
          </p:cNvCxnSpPr>
          <p:nvPr/>
        </p:nvCxnSpPr>
        <p:spPr>
          <a:xfrm flipH="1">
            <a:off x="6263905" y="3553471"/>
            <a:ext cx="283122" cy="391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grpSp>
        <p:nvGrpSpPr>
          <p:cNvPr id="63" name="Grupo 62">
            <a:extLst>
              <a:ext uri="{FF2B5EF4-FFF2-40B4-BE49-F238E27FC236}">
                <a16:creationId xmlns="" xmlns:a16="http://schemas.microsoft.com/office/drawing/2014/main" id="{315D3CF1-C425-4B49-9B96-DE7F3D5D52A9}"/>
              </a:ext>
            </a:extLst>
          </p:cNvPr>
          <p:cNvGrpSpPr/>
          <p:nvPr/>
        </p:nvGrpSpPr>
        <p:grpSpPr>
          <a:xfrm>
            <a:off x="2271873" y="1708460"/>
            <a:ext cx="8126489" cy="3920277"/>
            <a:chOff x="987415" y="179155"/>
            <a:chExt cx="8126489" cy="3920277"/>
          </a:xfrm>
        </p:grpSpPr>
        <p:sp>
          <p:nvSpPr>
            <p:cNvPr id="64" name="Rectángulo: esquinas redondeadas 48">
              <a:extLst>
                <a:ext uri="{FF2B5EF4-FFF2-40B4-BE49-F238E27FC236}">
                  <a16:creationId xmlns="" xmlns:a16="http://schemas.microsoft.com/office/drawing/2014/main" id="{9582A738-BC1E-436D-8F1A-6A4823E96062}"/>
                </a:ext>
              </a:extLst>
            </p:cNvPr>
            <p:cNvSpPr/>
            <p:nvPr/>
          </p:nvSpPr>
          <p:spPr>
            <a:xfrm>
              <a:off x="5256439" y="1463908"/>
              <a:ext cx="1204419" cy="305482"/>
            </a:xfrm>
            <a:prstGeom prst="roundRect">
              <a:avLst/>
            </a:prstGeom>
            <a:solidFill>
              <a:schemeClr val="accent6">
                <a:lumMod val="50000"/>
                <a:alpha val="83922"/>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ASESORA LEGAL</a:t>
              </a:r>
            </a:p>
          </p:txBody>
        </p:sp>
        <p:sp>
          <p:nvSpPr>
            <p:cNvPr id="65" name="Rectángulo: esquinas redondeadas 50">
              <a:extLst>
                <a:ext uri="{FF2B5EF4-FFF2-40B4-BE49-F238E27FC236}">
                  <a16:creationId xmlns="" xmlns:a16="http://schemas.microsoft.com/office/drawing/2014/main" id="{72CDE511-6419-4A8B-81D8-8CBAA3FD5975}"/>
                </a:ext>
              </a:extLst>
            </p:cNvPr>
            <p:cNvSpPr/>
            <p:nvPr/>
          </p:nvSpPr>
          <p:spPr>
            <a:xfrm>
              <a:off x="5243591" y="1913688"/>
              <a:ext cx="1191289" cy="220955"/>
            </a:xfrm>
            <a:prstGeom prst="roundRect">
              <a:avLst/>
            </a:prstGeom>
            <a:solidFill>
              <a:schemeClr val="accent6">
                <a:lumMod val="50000"/>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PLANIFICACIÓN</a:t>
              </a:r>
            </a:p>
          </p:txBody>
        </p:sp>
        <p:sp>
          <p:nvSpPr>
            <p:cNvPr id="66" name="Rectángulo: esquinas redondeadas 51">
              <a:extLst>
                <a:ext uri="{FF2B5EF4-FFF2-40B4-BE49-F238E27FC236}">
                  <a16:creationId xmlns="" xmlns:a16="http://schemas.microsoft.com/office/drawing/2014/main" id="{0C654DFE-4C30-45FB-BD10-2FD2FA627ED1}"/>
                </a:ext>
              </a:extLst>
            </p:cNvPr>
            <p:cNvSpPr/>
            <p:nvPr/>
          </p:nvSpPr>
          <p:spPr>
            <a:xfrm>
              <a:off x="3515399" y="2252161"/>
              <a:ext cx="1111319" cy="220955"/>
            </a:xfrm>
            <a:prstGeom prst="roundRect">
              <a:avLst/>
            </a:prstGeom>
            <a:solidFill>
              <a:schemeClr val="accent6">
                <a:lumMod val="50000"/>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SECRETARIA</a:t>
              </a:r>
            </a:p>
          </p:txBody>
        </p:sp>
        <p:sp>
          <p:nvSpPr>
            <p:cNvPr id="67" name="Rectángulo: esquinas redondeadas 52">
              <a:extLst>
                <a:ext uri="{FF2B5EF4-FFF2-40B4-BE49-F238E27FC236}">
                  <a16:creationId xmlns="" xmlns:a16="http://schemas.microsoft.com/office/drawing/2014/main" id="{6BBC0152-4E8D-40A8-82F0-59BF2354CC3E}"/>
                </a:ext>
              </a:extLst>
            </p:cNvPr>
            <p:cNvSpPr/>
            <p:nvPr/>
          </p:nvSpPr>
          <p:spPr>
            <a:xfrm>
              <a:off x="3670582" y="2652201"/>
              <a:ext cx="964181" cy="180097"/>
            </a:xfrm>
            <a:prstGeom prst="roundRect">
              <a:avLst/>
            </a:prstGeom>
            <a:solidFill>
              <a:schemeClr val="accent6">
                <a:lumMod val="50000"/>
                <a:alpha val="83922"/>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MENSAJERO</a:t>
              </a:r>
            </a:p>
          </p:txBody>
        </p:sp>
        <p:sp>
          <p:nvSpPr>
            <p:cNvPr id="68" name="Rectángulo: esquinas redondeadas 53">
              <a:extLst>
                <a:ext uri="{FF2B5EF4-FFF2-40B4-BE49-F238E27FC236}">
                  <a16:creationId xmlns="" xmlns:a16="http://schemas.microsoft.com/office/drawing/2014/main" id="{9880797F-9FAB-4C96-B93F-7C6B4EE67425}"/>
                </a:ext>
              </a:extLst>
            </p:cNvPr>
            <p:cNvSpPr/>
            <p:nvPr/>
          </p:nvSpPr>
          <p:spPr>
            <a:xfrm>
              <a:off x="5376175" y="2637276"/>
              <a:ext cx="866324" cy="196862"/>
            </a:xfrm>
            <a:prstGeom prst="roundRect">
              <a:avLst/>
            </a:prstGeom>
            <a:solidFill>
              <a:schemeClr val="accent6">
                <a:lumMod val="50000"/>
                <a:alpha val="83922"/>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CHOFER</a:t>
              </a:r>
            </a:p>
          </p:txBody>
        </p:sp>
        <p:sp>
          <p:nvSpPr>
            <p:cNvPr id="69" name="Rectángulo: esquinas redondeadas 65">
              <a:extLst>
                <a:ext uri="{FF2B5EF4-FFF2-40B4-BE49-F238E27FC236}">
                  <a16:creationId xmlns="" xmlns:a16="http://schemas.microsoft.com/office/drawing/2014/main" id="{20316E4C-DE7E-4325-BE36-637D4E002EB6}"/>
                </a:ext>
              </a:extLst>
            </p:cNvPr>
            <p:cNvSpPr/>
            <p:nvPr/>
          </p:nvSpPr>
          <p:spPr>
            <a:xfrm>
              <a:off x="4441894" y="179155"/>
              <a:ext cx="1063066" cy="239432"/>
            </a:xfrm>
            <a:prstGeom prst="roundRect">
              <a:avLst/>
            </a:prstGeom>
            <a:solidFill>
              <a:srgbClr val="FF9900">
                <a:alpha val="8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err="1"/>
                <a:t>MMAyA</a:t>
              </a:r>
              <a:endParaRPr lang="es-BO" dirty="0"/>
            </a:p>
          </p:txBody>
        </p:sp>
        <p:sp>
          <p:nvSpPr>
            <p:cNvPr id="70" name="Rectángulo: esquinas redondeadas 66">
              <a:extLst>
                <a:ext uri="{FF2B5EF4-FFF2-40B4-BE49-F238E27FC236}">
                  <a16:creationId xmlns="" xmlns:a16="http://schemas.microsoft.com/office/drawing/2014/main" id="{C64F0245-B356-4C6B-968C-6F7D22B85DF5}"/>
                </a:ext>
              </a:extLst>
            </p:cNvPr>
            <p:cNvSpPr/>
            <p:nvPr/>
          </p:nvSpPr>
          <p:spPr>
            <a:xfrm>
              <a:off x="4380247" y="533449"/>
              <a:ext cx="1182571" cy="197143"/>
            </a:xfrm>
            <a:prstGeom prst="roundRect">
              <a:avLst/>
            </a:prstGeom>
            <a:solidFill>
              <a:srgbClr val="FF9933">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1100" b="1" dirty="0"/>
                <a:t>DIRECTORIO</a:t>
              </a:r>
            </a:p>
          </p:txBody>
        </p:sp>
        <p:sp>
          <p:nvSpPr>
            <p:cNvPr id="71" name="Rectángulo: esquinas redondeadas 67">
              <a:extLst>
                <a:ext uri="{FF2B5EF4-FFF2-40B4-BE49-F238E27FC236}">
                  <a16:creationId xmlns="" xmlns:a16="http://schemas.microsoft.com/office/drawing/2014/main" id="{ADC6BEBE-0591-4E8D-9A70-8B24A85C7D1A}"/>
                </a:ext>
              </a:extLst>
            </p:cNvPr>
            <p:cNvSpPr/>
            <p:nvPr/>
          </p:nvSpPr>
          <p:spPr>
            <a:xfrm>
              <a:off x="4185319" y="874890"/>
              <a:ext cx="1540099" cy="463084"/>
            </a:xfrm>
            <a:prstGeom prst="roundRect">
              <a:avLst/>
            </a:prstGeom>
            <a:solidFill>
              <a:schemeClr val="accent2">
                <a:lumMod val="75000"/>
                <a:alpha val="83922"/>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DIRECTOR NACIONAL EJECUTIVO</a:t>
              </a:r>
            </a:p>
            <a:p>
              <a:pPr algn="ctr"/>
              <a:r>
                <a:rPr lang="es-BO" sz="900" dirty="0" err="1"/>
                <a:t>SENARI</a:t>
              </a:r>
              <a:endParaRPr lang="es-BO" sz="900" dirty="0"/>
            </a:p>
          </p:txBody>
        </p:sp>
        <p:sp>
          <p:nvSpPr>
            <p:cNvPr id="72" name="Rectángulo: esquinas redondeadas 68">
              <a:extLst>
                <a:ext uri="{FF2B5EF4-FFF2-40B4-BE49-F238E27FC236}">
                  <a16:creationId xmlns="" xmlns:a16="http://schemas.microsoft.com/office/drawing/2014/main" id="{9C0CEE4B-66B8-423D-B4A7-1FB5582BC821}"/>
                </a:ext>
              </a:extLst>
            </p:cNvPr>
            <p:cNvSpPr/>
            <p:nvPr/>
          </p:nvSpPr>
          <p:spPr>
            <a:xfrm>
              <a:off x="3618137" y="1471721"/>
              <a:ext cx="1111319" cy="330109"/>
            </a:xfrm>
            <a:prstGeom prst="roundRect">
              <a:avLst/>
            </a:prstGeom>
            <a:solidFill>
              <a:schemeClr val="accent6">
                <a:lumMod val="50000"/>
                <a:alpha val="83922"/>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AUDITORIA INTERNA</a:t>
              </a:r>
            </a:p>
          </p:txBody>
        </p:sp>
        <p:sp>
          <p:nvSpPr>
            <p:cNvPr id="73" name="Rectángulo: esquinas redondeadas 69">
              <a:extLst>
                <a:ext uri="{FF2B5EF4-FFF2-40B4-BE49-F238E27FC236}">
                  <a16:creationId xmlns="" xmlns:a16="http://schemas.microsoft.com/office/drawing/2014/main" id="{D945A284-4887-4BC6-A9B2-AA82C4633FF1}"/>
                </a:ext>
              </a:extLst>
            </p:cNvPr>
            <p:cNvSpPr/>
            <p:nvPr/>
          </p:nvSpPr>
          <p:spPr>
            <a:xfrm>
              <a:off x="7047952" y="3018427"/>
              <a:ext cx="1336835" cy="456212"/>
            </a:xfrm>
            <a:prstGeom prst="roundRect">
              <a:avLst/>
            </a:prstGeom>
            <a:solidFill>
              <a:srgbClr val="8000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ESCUELA NACIONAL DE RIEGO</a:t>
              </a:r>
            </a:p>
          </p:txBody>
        </p:sp>
        <p:sp>
          <p:nvSpPr>
            <p:cNvPr id="74" name="Rectángulo: esquinas redondeadas 70">
              <a:extLst>
                <a:ext uri="{FF2B5EF4-FFF2-40B4-BE49-F238E27FC236}">
                  <a16:creationId xmlns="" xmlns:a16="http://schemas.microsoft.com/office/drawing/2014/main" id="{782F0E44-8EEA-4AAF-B56A-6B0660E8F950}"/>
                </a:ext>
              </a:extLst>
            </p:cNvPr>
            <p:cNvSpPr/>
            <p:nvPr/>
          </p:nvSpPr>
          <p:spPr>
            <a:xfrm>
              <a:off x="4420673" y="3018427"/>
              <a:ext cx="1420353" cy="440552"/>
            </a:xfrm>
            <a:prstGeom prst="roundRect">
              <a:avLst/>
            </a:prstGeom>
            <a:solidFill>
              <a:srgbClr val="8000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ADMINISTRATIVA FINANCIERA</a:t>
              </a:r>
            </a:p>
          </p:txBody>
        </p:sp>
        <p:sp>
          <p:nvSpPr>
            <p:cNvPr id="75" name="Rectángulo: esquinas redondeadas 71">
              <a:extLst>
                <a:ext uri="{FF2B5EF4-FFF2-40B4-BE49-F238E27FC236}">
                  <a16:creationId xmlns="" xmlns:a16="http://schemas.microsoft.com/office/drawing/2014/main" id="{F9D29A70-B7DB-4272-B23D-B492C8EF3F17}"/>
                </a:ext>
              </a:extLst>
            </p:cNvPr>
            <p:cNvSpPr/>
            <p:nvPr/>
          </p:nvSpPr>
          <p:spPr>
            <a:xfrm>
              <a:off x="1369440" y="3002767"/>
              <a:ext cx="2342332" cy="456212"/>
            </a:xfrm>
            <a:prstGeom prst="roundRect">
              <a:avLst/>
            </a:prstGeom>
            <a:solidFill>
              <a:srgbClr val="8000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UNIDAD PROGRAMAS PROYECTOS REGISTROS Y AUTORIZACIONES</a:t>
              </a:r>
            </a:p>
          </p:txBody>
        </p:sp>
        <p:sp>
          <p:nvSpPr>
            <p:cNvPr id="76" name="Rectángulo: esquinas redondeadas 72">
              <a:extLst>
                <a:ext uri="{FF2B5EF4-FFF2-40B4-BE49-F238E27FC236}">
                  <a16:creationId xmlns="" xmlns:a16="http://schemas.microsoft.com/office/drawing/2014/main" id="{0AB97D2C-A0D8-42F1-9922-2DAE11CF23A0}"/>
                </a:ext>
              </a:extLst>
            </p:cNvPr>
            <p:cNvSpPr/>
            <p:nvPr/>
          </p:nvSpPr>
          <p:spPr>
            <a:xfrm>
              <a:off x="987415" y="3606937"/>
              <a:ext cx="966885" cy="492495"/>
            </a:xfrm>
            <a:prstGeom prst="roundRect">
              <a:avLst/>
            </a:prstGeom>
            <a:solidFill>
              <a:srgbClr val="33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de evaluación proyectos</a:t>
              </a:r>
            </a:p>
          </p:txBody>
        </p:sp>
        <p:sp>
          <p:nvSpPr>
            <p:cNvPr id="77" name="Rectángulo: esquinas redondeadas 73">
              <a:extLst>
                <a:ext uri="{FF2B5EF4-FFF2-40B4-BE49-F238E27FC236}">
                  <a16:creationId xmlns="" xmlns:a16="http://schemas.microsoft.com/office/drawing/2014/main" id="{38007B34-A48F-4129-AC7B-B4D0B1244D76}"/>
                </a:ext>
              </a:extLst>
            </p:cNvPr>
            <p:cNvSpPr/>
            <p:nvPr/>
          </p:nvSpPr>
          <p:spPr>
            <a:xfrm>
              <a:off x="2023259" y="3602470"/>
              <a:ext cx="958515" cy="483943"/>
            </a:xfrm>
            <a:prstGeom prst="roundRect">
              <a:avLst/>
            </a:prstGeom>
            <a:solidFill>
              <a:srgbClr val="33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seguimiento y monitoreo</a:t>
              </a:r>
            </a:p>
          </p:txBody>
        </p:sp>
        <p:sp>
          <p:nvSpPr>
            <p:cNvPr id="78" name="Rectángulo: esquinas redondeadas 75">
              <a:extLst>
                <a:ext uri="{FF2B5EF4-FFF2-40B4-BE49-F238E27FC236}">
                  <a16:creationId xmlns="" xmlns:a16="http://schemas.microsoft.com/office/drawing/2014/main" id="{75F3F5A0-81EE-4D90-8AA7-99A2CDF354AB}"/>
                </a:ext>
              </a:extLst>
            </p:cNvPr>
            <p:cNvSpPr/>
            <p:nvPr/>
          </p:nvSpPr>
          <p:spPr>
            <a:xfrm>
              <a:off x="5239510" y="3631030"/>
              <a:ext cx="898889" cy="393298"/>
            </a:xfrm>
            <a:prstGeom prst="roundRect">
              <a:avLst/>
            </a:prstGeom>
            <a:solidFill>
              <a:srgbClr val="000066">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contabilidad</a:t>
              </a:r>
            </a:p>
          </p:txBody>
        </p:sp>
        <p:sp>
          <p:nvSpPr>
            <p:cNvPr id="79" name="Rectángulo: esquinas redondeadas 76">
              <a:extLst>
                <a:ext uri="{FF2B5EF4-FFF2-40B4-BE49-F238E27FC236}">
                  <a16:creationId xmlns="" xmlns:a16="http://schemas.microsoft.com/office/drawing/2014/main" id="{51B699BF-FA27-47C2-B7AE-77697448D44B}"/>
                </a:ext>
              </a:extLst>
            </p:cNvPr>
            <p:cNvSpPr/>
            <p:nvPr/>
          </p:nvSpPr>
          <p:spPr>
            <a:xfrm>
              <a:off x="4185319" y="3626310"/>
              <a:ext cx="898889" cy="460104"/>
            </a:xfrm>
            <a:prstGeom prst="roundRect">
              <a:avLst/>
            </a:prstGeom>
            <a:solidFill>
              <a:srgbClr val="000066">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recursos humanos</a:t>
              </a:r>
            </a:p>
          </p:txBody>
        </p:sp>
        <p:sp>
          <p:nvSpPr>
            <p:cNvPr id="80" name="Rectángulo: esquinas redondeadas 77">
              <a:extLst>
                <a:ext uri="{FF2B5EF4-FFF2-40B4-BE49-F238E27FC236}">
                  <a16:creationId xmlns="" xmlns:a16="http://schemas.microsoft.com/office/drawing/2014/main" id="{D2315880-54F7-4264-901B-0AB3FA8816B5}"/>
                </a:ext>
              </a:extLst>
            </p:cNvPr>
            <p:cNvSpPr/>
            <p:nvPr/>
          </p:nvSpPr>
          <p:spPr>
            <a:xfrm>
              <a:off x="8217703" y="3644335"/>
              <a:ext cx="896201" cy="366687"/>
            </a:xfrm>
            <a:prstGeom prst="roundRect">
              <a:avLst/>
            </a:prstGeom>
            <a:solidFill>
              <a:srgbClr val="006600">
                <a:alpha val="8392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sz="900" dirty="0"/>
                <a:t>Responsable pedagogo</a:t>
              </a:r>
            </a:p>
          </p:txBody>
        </p:sp>
      </p:grpSp>
      <p:cxnSp>
        <p:nvCxnSpPr>
          <p:cNvPr id="81" name="Conector recto 80">
            <a:extLst>
              <a:ext uri="{FF2B5EF4-FFF2-40B4-BE49-F238E27FC236}">
                <a16:creationId xmlns="" xmlns:a16="http://schemas.microsoft.com/office/drawing/2014/main" id="{1B208C82-5C46-45CF-B7E8-91F8F65B61D7}"/>
              </a:ext>
            </a:extLst>
          </p:cNvPr>
          <p:cNvCxnSpPr>
            <a:cxnSpLocks/>
          </p:cNvCxnSpPr>
          <p:nvPr/>
        </p:nvCxnSpPr>
        <p:spPr>
          <a:xfrm flipH="1">
            <a:off x="3786974" y="4424838"/>
            <a:ext cx="5213853"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2" name="Conector recto 81">
            <a:extLst>
              <a:ext uri="{FF2B5EF4-FFF2-40B4-BE49-F238E27FC236}">
                <a16:creationId xmlns="" xmlns:a16="http://schemas.microsoft.com/office/drawing/2014/main" id="{90BCD819-9324-4210-8BB5-009ECA4CEA5A}"/>
              </a:ext>
            </a:extLst>
          </p:cNvPr>
          <p:cNvCxnSpPr>
            <a:cxnSpLocks/>
          </p:cNvCxnSpPr>
          <p:nvPr/>
        </p:nvCxnSpPr>
        <p:spPr>
          <a:xfrm flipH="1">
            <a:off x="5898880" y="3919739"/>
            <a:ext cx="373557"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3" name="Conector recto 82">
            <a:extLst>
              <a:ext uri="{FF2B5EF4-FFF2-40B4-BE49-F238E27FC236}">
                <a16:creationId xmlns="" xmlns:a16="http://schemas.microsoft.com/office/drawing/2014/main" id="{4FD7D133-5E65-4D45-A908-A071B2725633}"/>
              </a:ext>
            </a:extLst>
          </p:cNvPr>
          <p:cNvCxnSpPr>
            <a:cxnSpLocks/>
          </p:cNvCxnSpPr>
          <p:nvPr/>
        </p:nvCxnSpPr>
        <p:spPr>
          <a:xfrm flipH="1">
            <a:off x="2741448" y="5056772"/>
            <a:ext cx="2072880"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4" name="Conector recto 83">
            <a:extLst>
              <a:ext uri="{FF2B5EF4-FFF2-40B4-BE49-F238E27FC236}">
                <a16:creationId xmlns="" xmlns:a16="http://schemas.microsoft.com/office/drawing/2014/main" id="{51427ED8-008F-458D-8F5E-1169D5CDBC15}"/>
              </a:ext>
            </a:extLst>
          </p:cNvPr>
          <p:cNvCxnSpPr>
            <a:cxnSpLocks/>
          </p:cNvCxnSpPr>
          <p:nvPr/>
        </p:nvCxnSpPr>
        <p:spPr>
          <a:xfrm flipV="1">
            <a:off x="4810991" y="5056772"/>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5" name="Conector recto 84">
            <a:extLst>
              <a:ext uri="{FF2B5EF4-FFF2-40B4-BE49-F238E27FC236}">
                <a16:creationId xmlns="" xmlns:a16="http://schemas.microsoft.com/office/drawing/2014/main" id="{C17BC164-F75B-4DE5-AB85-47F59FE2AE97}"/>
              </a:ext>
            </a:extLst>
          </p:cNvPr>
          <p:cNvCxnSpPr>
            <a:cxnSpLocks/>
          </p:cNvCxnSpPr>
          <p:nvPr/>
        </p:nvCxnSpPr>
        <p:spPr>
          <a:xfrm flipH="1">
            <a:off x="7972271" y="5084122"/>
            <a:ext cx="2055154"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6" name="Conector recto 85">
            <a:extLst>
              <a:ext uri="{FF2B5EF4-FFF2-40B4-BE49-F238E27FC236}">
                <a16:creationId xmlns="" xmlns:a16="http://schemas.microsoft.com/office/drawing/2014/main" id="{87861D68-25C7-46B3-BB66-89431C74D98D}"/>
              </a:ext>
            </a:extLst>
          </p:cNvPr>
          <p:cNvCxnSpPr>
            <a:cxnSpLocks/>
          </p:cNvCxnSpPr>
          <p:nvPr/>
        </p:nvCxnSpPr>
        <p:spPr>
          <a:xfrm flipV="1">
            <a:off x="2759546" y="5057668"/>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7" name="Conector recto 86">
            <a:extLst>
              <a:ext uri="{FF2B5EF4-FFF2-40B4-BE49-F238E27FC236}">
                <a16:creationId xmlns="" xmlns:a16="http://schemas.microsoft.com/office/drawing/2014/main" id="{92B642DC-DC93-474D-B661-B4C0535348D6}"/>
              </a:ext>
            </a:extLst>
          </p:cNvPr>
          <p:cNvCxnSpPr>
            <a:cxnSpLocks/>
          </p:cNvCxnSpPr>
          <p:nvPr/>
        </p:nvCxnSpPr>
        <p:spPr>
          <a:xfrm flipH="1">
            <a:off x="5847716" y="5058613"/>
            <a:ext cx="114503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8" name="Conector recto 87">
            <a:extLst>
              <a:ext uri="{FF2B5EF4-FFF2-40B4-BE49-F238E27FC236}">
                <a16:creationId xmlns="" xmlns:a16="http://schemas.microsoft.com/office/drawing/2014/main" id="{B7BFEDC6-B33F-4381-9211-BC0BC41A412F}"/>
              </a:ext>
            </a:extLst>
          </p:cNvPr>
          <p:cNvCxnSpPr>
            <a:cxnSpLocks/>
          </p:cNvCxnSpPr>
          <p:nvPr/>
        </p:nvCxnSpPr>
        <p:spPr>
          <a:xfrm flipV="1">
            <a:off x="3815222" y="5003942"/>
            <a:ext cx="0" cy="1278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89" name="Conector recto 88">
            <a:extLst>
              <a:ext uri="{FF2B5EF4-FFF2-40B4-BE49-F238E27FC236}">
                <a16:creationId xmlns="" xmlns:a16="http://schemas.microsoft.com/office/drawing/2014/main" id="{4CFC611E-C5E8-4493-9267-AAFB37DCA111}"/>
              </a:ext>
            </a:extLst>
          </p:cNvPr>
          <p:cNvCxnSpPr>
            <a:cxnSpLocks/>
          </p:cNvCxnSpPr>
          <p:nvPr/>
        </p:nvCxnSpPr>
        <p:spPr>
          <a:xfrm flipV="1">
            <a:off x="3808945" y="4435063"/>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0" name="Conector recto 89">
            <a:extLst>
              <a:ext uri="{FF2B5EF4-FFF2-40B4-BE49-F238E27FC236}">
                <a16:creationId xmlns="" xmlns:a16="http://schemas.microsoft.com/office/drawing/2014/main" id="{92646204-334E-4C08-B3F4-7504F3FFABF2}"/>
              </a:ext>
            </a:extLst>
          </p:cNvPr>
          <p:cNvCxnSpPr>
            <a:cxnSpLocks/>
          </p:cNvCxnSpPr>
          <p:nvPr/>
        </p:nvCxnSpPr>
        <p:spPr>
          <a:xfrm flipV="1">
            <a:off x="8990985" y="4424838"/>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1" name="Conector recto 90">
            <a:extLst>
              <a:ext uri="{FF2B5EF4-FFF2-40B4-BE49-F238E27FC236}">
                <a16:creationId xmlns="" xmlns:a16="http://schemas.microsoft.com/office/drawing/2014/main" id="{84EF3B18-6DF1-46A9-B5F3-98FC6DA0239C}"/>
              </a:ext>
            </a:extLst>
          </p:cNvPr>
          <p:cNvCxnSpPr>
            <a:cxnSpLocks/>
          </p:cNvCxnSpPr>
          <p:nvPr/>
        </p:nvCxnSpPr>
        <p:spPr>
          <a:xfrm flipV="1">
            <a:off x="6344502" y="4970925"/>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2" name="Conector recto 91">
            <a:extLst>
              <a:ext uri="{FF2B5EF4-FFF2-40B4-BE49-F238E27FC236}">
                <a16:creationId xmlns="" xmlns:a16="http://schemas.microsoft.com/office/drawing/2014/main" id="{5D0434B9-5AD7-4C22-8E36-CBDE6F184075}"/>
              </a:ext>
            </a:extLst>
          </p:cNvPr>
          <p:cNvCxnSpPr>
            <a:cxnSpLocks/>
          </p:cNvCxnSpPr>
          <p:nvPr/>
        </p:nvCxnSpPr>
        <p:spPr>
          <a:xfrm flipV="1">
            <a:off x="5847715" y="5058217"/>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3" name="Conector recto 92">
            <a:extLst>
              <a:ext uri="{FF2B5EF4-FFF2-40B4-BE49-F238E27FC236}">
                <a16:creationId xmlns="" xmlns:a16="http://schemas.microsoft.com/office/drawing/2014/main" id="{5853FE62-24C0-4E22-AA6A-51D1666DAC16}"/>
              </a:ext>
            </a:extLst>
          </p:cNvPr>
          <p:cNvCxnSpPr>
            <a:cxnSpLocks/>
          </p:cNvCxnSpPr>
          <p:nvPr/>
        </p:nvCxnSpPr>
        <p:spPr>
          <a:xfrm flipV="1">
            <a:off x="6992754" y="5059174"/>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4" name="Conector recto 93">
            <a:extLst>
              <a:ext uri="{FF2B5EF4-FFF2-40B4-BE49-F238E27FC236}">
                <a16:creationId xmlns="" xmlns:a16="http://schemas.microsoft.com/office/drawing/2014/main" id="{5649EFA9-CB41-40B2-8C37-F015C5AA8742}"/>
              </a:ext>
            </a:extLst>
          </p:cNvPr>
          <p:cNvCxnSpPr>
            <a:cxnSpLocks/>
          </p:cNvCxnSpPr>
          <p:nvPr/>
        </p:nvCxnSpPr>
        <p:spPr>
          <a:xfrm flipV="1">
            <a:off x="7972271" y="5079420"/>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5" name="Conector recto 94">
            <a:extLst>
              <a:ext uri="{FF2B5EF4-FFF2-40B4-BE49-F238E27FC236}">
                <a16:creationId xmlns="" xmlns:a16="http://schemas.microsoft.com/office/drawing/2014/main" id="{C8394E92-7F9E-490C-B03D-CC149DEA822C}"/>
              </a:ext>
            </a:extLst>
          </p:cNvPr>
          <p:cNvCxnSpPr>
            <a:cxnSpLocks/>
          </p:cNvCxnSpPr>
          <p:nvPr/>
        </p:nvCxnSpPr>
        <p:spPr>
          <a:xfrm flipV="1">
            <a:off x="9000825" y="5079618"/>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6" name="Conector recto 95">
            <a:extLst>
              <a:ext uri="{FF2B5EF4-FFF2-40B4-BE49-F238E27FC236}">
                <a16:creationId xmlns="" xmlns:a16="http://schemas.microsoft.com/office/drawing/2014/main" id="{997957A3-FC83-48C9-A232-5795CEB52637}"/>
              </a:ext>
            </a:extLst>
          </p:cNvPr>
          <p:cNvCxnSpPr>
            <a:cxnSpLocks/>
          </p:cNvCxnSpPr>
          <p:nvPr/>
        </p:nvCxnSpPr>
        <p:spPr>
          <a:xfrm flipV="1">
            <a:off x="10014077" y="5088373"/>
            <a:ext cx="0" cy="9034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97" name="Conector recto 96">
            <a:extLst>
              <a:ext uri="{FF2B5EF4-FFF2-40B4-BE49-F238E27FC236}">
                <a16:creationId xmlns="" xmlns:a16="http://schemas.microsoft.com/office/drawing/2014/main" id="{C2A24295-2186-482C-8A8E-6B4319CFE3A4}"/>
              </a:ext>
            </a:extLst>
          </p:cNvPr>
          <p:cNvCxnSpPr>
            <a:cxnSpLocks/>
          </p:cNvCxnSpPr>
          <p:nvPr/>
        </p:nvCxnSpPr>
        <p:spPr>
          <a:xfrm flipV="1">
            <a:off x="9000996" y="4981141"/>
            <a:ext cx="0" cy="107232"/>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pic>
        <p:nvPicPr>
          <p:cNvPr id="98" name="Imagen 38">
            <a:extLst>
              <a:ext uri="{FF2B5EF4-FFF2-40B4-BE49-F238E27FC236}">
                <a16:creationId xmlns="" xmlns:a16="http://schemas.microsoft.com/office/drawing/2014/main" id="{7BF25F50-45F4-4242-9EB3-A397EE184EF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2662" b="100000" l="1901" r="100000">
                        <a14:foregroundMark x1="24335" y1="22814" x2="24335" y2="22814"/>
                        <a14:foregroundMark x1="24335" y1="22814" x2="34981" y2="35361"/>
                        <a14:foregroundMark x1="12167" y1="13308" x2="16730" y2="18251"/>
                        <a14:foregroundMark x1="20532" y1="73004" x2="82890" y2="69202"/>
                        <a14:foregroundMark x1="15970" y1="87833" x2="20532" y2="71483"/>
                        <a14:foregroundMark x1="25095" y1="84411" x2="25095" y2="84411"/>
                        <a14:foregroundMark x1="38023" y1="81369" x2="38023" y2="86312"/>
                        <a14:foregroundMark x1="42205" y1="82890" x2="42966" y2="85551"/>
                        <a14:foregroundMark x1="45627" y1="82510" x2="46008" y2="86692"/>
                        <a14:foregroundMark x1="53612" y1="82510" x2="53232" y2="86692"/>
                        <a14:foregroundMark x1="61977" y1="82510" x2="62357" y2="87072"/>
                        <a14:foregroundMark x1="69582" y1="82890" x2="69962" y2="85171"/>
                        <a14:foregroundMark x1="77947" y1="82890" x2="78707" y2="87072"/>
                        <a14:foregroundMark x1="30038" y1="81749" x2="30038" y2="86692"/>
                        <a14:foregroundMark x1="66160" y1="84791" x2="66160" y2="84791"/>
                      </a14:backgroundRemoval>
                    </a14:imgEffect>
                  </a14:imgLayer>
                </a14:imgProps>
              </a:ext>
              <a:ext uri="{28A0092B-C50C-407E-A947-70E740481C1C}">
                <a14:useLocalDpi xmlns:a14="http://schemas.microsoft.com/office/drawing/2010/main" val="0"/>
              </a:ext>
            </a:extLst>
          </a:blip>
          <a:stretch>
            <a:fillRect/>
          </a:stretch>
        </p:blipFill>
        <p:spPr>
          <a:xfrm>
            <a:off x="9238366" y="5570773"/>
            <a:ext cx="1092096" cy="1092096"/>
          </a:xfrm>
          <a:prstGeom prst="rect">
            <a:avLst/>
          </a:prstGeom>
          <a:effectLst>
            <a:glow rad="101600">
              <a:schemeClr val="bg1">
                <a:alpha val="60000"/>
              </a:schemeClr>
            </a:glow>
          </a:effectLst>
        </p:spPr>
      </p:pic>
      <p:pic>
        <p:nvPicPr>
          <p:cNvPr id="101" name="Imagen 100">
            <a:extLst>
              <a:ext uri="{FF2B5EF4-FFF2-40B4-BE49-F238E27FC236}">
                <a16:creationId xmlns="" xmlns:a16="http://schemas.microsoft.com/office/drawing/2014/main" id="{A5E1DD1B-4CD7-4B12-9F87-994BBB81AB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02" name="Imagen 101">
            <a:extLst>
              <a:ext uri="{FF2B5EF4-FFF2-40B4-BE49-F238E27FC236}">
                <a16:creationId xmlns="" xmlns:a16="http://schemas.microsoft.com/office/drawing/2014/main" id="{8DFB3C5C-DF6D-4D5B-AAC6-28FDE46E0A7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03" name="Imagen 102">
            <a:extLst>
              <a:ext uri="{FF2B5EF4-FFF2-40B4-BE49-F238E27FC236}">
                <a16:creationId xmlns="" xmlns:a16="http://schemas.microsoft.com/office/drawing/2014/main" id="{E9CE07D9-CAD3-4C86-8FC7-EE1CB3FFA5A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99" name="CuadroTexto 98">
            <a:extLst>
              <a:ext uri="{FF2B5EF4-FFF2-40B4-BE49-F238E27FC236}">
                <a16:creationId xmlns="" xmlns:a16="http://schemas.microsoft.com/office/drawing/2014/main" id="{120D155D-5F34-4FED-81AE-6C33D07F654E}"/>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414973875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75524" y="1341224"/>
            <a:ext cx="8208912" cy="64807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ARTICULACIÓN DEL </a:t>
            </a:r>
            <a:r>
              <a:rPr lang="es-BO"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PEI</a:t>
            </a: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lgn="ct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CON LOS PLANES </a:t>
            </a:r>
            <a:r>
              <a:rPr lang="es-BO"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PSDI</a:t>
            </a: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BO"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PDES</a:t>
            </a:r>
            <a:r>
              <a:rPr lang="es-BO" sz="2000" b="1" dirty="0">
                <a:solidFill>
                  <a:srgbClr val="0070C0"/>
                </a:solidFill>
                <a:latin typeface="Tahoma" panose="020B0604030504040204" pitchFamily="34" charset="0"/>
                <a:ea typeface="Tahoma" panose="020B0604030504040204" pitchFamily="34" charset="0"/>
                <a:cs typeface="Tahoma" panose="020B0604030504040204" pitchFamily="34" charset="0"/>
              </a:rPr>
              <a:t> Y </a:t>
            </a:r>
            <a:r>
              <a:rPr lang="es-BO"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PGDES</a:t>
            </a:r>
            <a:r>
              <a:rPr lang="es-BO" sz="3200" dirty="0">
                <a:solidFill>
                  <a:srgbClr val="000099"/>
                </a:solidFill>
              </a:rPr>
              <a:t/>
            </a:r>
            <a:br>
              <a:rPr lang="es-BO" sz="3200" dirty="0">
                <a:solidFill>
                  <a:srgbClr val="000099"/>
                </a:solidFill>
              </a:rPr>
            </a:br>
            <a:endParaRPr lang="es-BO" sz="3200" dirty="0">
              <a:solidFill>
                <a:srgbClr val="000099"/>
              </a:solidFill>
            </a:endParaRPr>
          </a:p>
        </p:txBody>
      </p:sp>
      <p:graphicFrame>
        <p:nvGraphicFramePr>
          <p:cNvPr id="3" name="Tabla 2">
            <a:extLst>
              <a:ext uri="{FF2B5EF4-FFF2-40B4-BE49-F238E27FC236}">
                <a16:creationId xmlns="" xmlns:a16="http://schemas.microsoft.com/office/drawing/2014/main" id="{851E58B7-C88F-4784-A1D1-B33EE4058EA8}"/>
              </a:ext>
            </a:extLst>
          </p:cNvPr>
          <p:cNvGraphicFramePr>
            <a:graphicFrameLocks noGrp="1"/>
          </p:cNvGraphicFramePr>
          <p:nvPr>
            <p:extLst>
              <p:ext uri="{D42A27DB-BD31-4B8C-83A1-F6EECF244321}">
                <p14:modId xmlns:p14="http://schemas.microsoft.com/office/powerpoint/2010/main" val="1188497568"/>
              </p:ext>
            </p:extLst>
          </p:nvPr>
        </p:nvGraphicFramePr>
        <p:xfrm>
          <a:off x="1775524" y="2174006"/>
          <a:ext cx="8640952" cy="4351339"/>
        </p:xfrm>
        <a:graphic>
          <a:graphicData uri="http://schemas.openxmlformats.org/drawingml/2006/table">
            <a:tbl>
              <a:tblPr/>
              <a:tblGrid>
                <a:gridCol w="512599">
                  <a:extLst>
                    <a:ext uri="{9D8B030D-6E8A-4147-A177-3AD203B41FA5}">
                      <a16:colId xmlns="" xmlns:a16="http://schemas.microsoft.com/office/drawing/2014/main" val="4257751154"/>
                    </a:ext>
                  </a:extLst>
                </a:gridCol>
                <a:gridCol w="512599">
                  <a:extLst>
                    <a:ext uri="{9D8B030D-6E8A-4147-A177-3AD203B41FA5}">
                      <a16:colId xmlns="" xmlns:a16="http://schemas.microsoft.com/office/drawing/2014/main" val="1113633401"/>
                    </a:ext>
                  </a:extLst>
                </a:gridCol>
                <a:gridCol w="659056">
                  <a:extLst>
                    <a:ext uri="{9D8B030D-6E8A-4147-A177-3AD203B41FA5}">
                      <a16:colId xmlns="" xmlns:a16="http://schemas.microsoft.com/office/drawing/2014/main" val="4014184668"/>
                    </a:ext>
                  </a:extLst>
                </a:gridCol>
                <a:gridCol w="403974">
                  <a:extLst>
                    <a:ext uri="{9D8B030D-6E8A-4147-A177-3AD203B41FA5}">
                      <a16:colId xmlns="" xmlns:a16="http://schemas.microsoft.com/office/drawing/2014/main" val="868171948"/>
                    </a:ext>
                  </a:extLst>
                </a:gridCol>
                <a:gridCol w="1224136">
                  <a:extLst>
                    <a:ext uri="{9D8B030D-6E8A-4147-A177-3AD203B41FA5}">
                      <a16:colId xmlns="" xmlns:a16="http://schemas.microsoft.com/office/drawing/2014/main" val="2038027023"/>
                    </a:ext>
                  </a:extLst>
                </a:gridCol>
                <a:gridCol w="5040560">
                  <a:extLst>
                    <a:ext uri="{9D8B030D-6E8A-4147-A177-3AD203B41FA5}">
                      <a16:colId xmlns="" xmlns:a16="http://schemas.microsoft.com/office/drawing/2014/main" val="2198628399"/>
                    </a:ext>
                  </a:extLst>
                </a:gridCol>
                <a:gridCol w="288028">
                  <a:extLst>
                    <a:ext uri="{9D8B030D-6E8A-4147-A177-3AD203B41FA5}">
                      <a16:colId xmlns="" xmlns:a16="http://schemas.microsoft.com/office/drawing/2014/main" val="4028213421"/>
                    </a:ext>
                  </a:extLst>
                </a:gridCol>
              </a:tblGrid>
              <a:tr h="546591">
                <a:tc>
                  <a:txBody>
                    <a:bodyPr/>
                    <a:lstStyle/>
                    <a:p>
                      <a:pPr algn="ctr" rtl="0" fontAlgn="ctr"/>
                      <a:r>
                        <a:rPr lang="es-BO" sz="16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ctr" rtl="0" fontAlgn="ctr"/>
                      <a:r>
                        <a:rPr lang="es-BO" sz="16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ctr" rtl="0" fontAlgn="ctr"/>
                      <a:r>
                        <a:rPr lang="es-BO" sz="16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ctr" rtl="0" fontAlgn="ctr"/>
                      <a:r>
                        <a:rPr lang="es-BO" sz="16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 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ctr"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ctr" rtl="0" fontAlgn="ctr"/>
                      <a:r>
                        <a:rPr lang="es-BO" sz="16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ESTRUCTURA PROGRAMÁTICA  2016-2020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203764"/>
                    </a:solidFill>
                  </a:tcPr>
                </a:tc>
                <a:tc>
                  <a:txBody>
                    <a:bodyPr/>
                    <a:lstStyle/>
                    <a:p>
                      <a:pPr algn="l" fontAlgn="b"/>
                      <a:endPar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333F4F"/>
                      </a:solidFill>
                      <a:prstDash val="solid"/>
                      <a:round/>
                      <a:headEnd type="none" w="med" len="med"/>
                      <a:tailEnd type="none" w="med" len="med"/>
                    </a:lnB>
                  </a:tcPr>
                </a:tc>
                <a:extLst>
                  <a:ext uri="{0D108BD9-81ED-4DB2-BD59-A6C34878D82A}">
                    <a16:rowId xmlns="" xmlns:a16="http://schemas.microsoft.com/office/drawing/2014/main" val="1282290899"/>
                  </a:ext>
                </a:extLst>
              </a:tr>
              <a:tr h="760474">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a:txBody>
                    <a:bodyPr/>
                    <a:lstStyle/>
                    <a:p>
                      <a:pPr algn="l"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PILAR</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a:txBody>
                    <a:bodyPr/>
                    <a:lstStyle/>
                    <a:p>
                      <a:pPr marL="36000" algn="l" rtl="0" fontAlgn="b"/>
                      <a:r>
                        <a:rPr lang="es-ES" sz="1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Soberanía productiva con diversificación desarrollo integral sin dictadura del mercado capitalista.</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a:noFill/>
                    </a:lnT>
                    <a:lnB w="6350" cap="flat" cmpd="sng" algn="ctr">
                      <a:solidFill>
                        <a:srgbClr val="333F4F"/>
                      </a:solidFill>
                      <a:prstDash val="solid"/>
                      <a:round/>
                      <a:headEnd type="none" w="med" len="med"/>
                      <a:tailEnd type="none" w="med" len="med"/>
                    </a:lnB>
                    <a:solidFill>
                      <a:srgbClr val="C6CD69"/>
                    </a:solidFill>
                  </a:tcPr>
                </a:tc>
                <a:tc rowSpan="2">
                  <a:txBody>
                    <a:bodyPr/>
                    <a:lstStyle/>
                    <a:p>
                      <a:pPr algn="ctr" fontAlgn="ctr"/>
                      <a:r>
                        <a:rPr lang="es-BO" sz="1400" b="1" i="0" u="none" strike="noStrike" dirty="0" err="1">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rPr>
                        <a:t>PGDES</a:t>
                      </a:r>
                      <a:endParaRPr lang="es-BO" sz="1400" b="1" i="0" u="none" strike="noStrike" dirty="0">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vert="wordArtVert"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FF3300"/>
                    </a:solidFill>
                  </a:tcPr>
                </a:tc>
                <a:extLst>
                  <a:ext uri="{0D108BD9-81ED-4DB2-BD59-A6C34878D82A}">
                    <a16:rowId xmlns="" xmlns:a16="http://schemas.microsoft.com/office/drawing/2014/main" val="3301592713"/>
                  </a:ext>
                </a:extLst>
              </a:tr>
              <a:tr h="634521">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l"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META</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marL="36000" algn="l" rtl="0" fontAlgn="b"/>
                      <a:r>
                        <a:rPr lang="es-BO" sz="1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Sistemas productivos óptimos.</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vMerge="1">
                  <a:txBody>
                    <a:bodyPr/>
                    <a:lstStyle/>
                    <a:p>
                      <a:endParaRPr lang="es-BO"/>
                    </a:p>
                  </a:txBody>
                  <a:tcPr/>
                </a:tc>
                <a:extLst>
                  <a:ext uri="{0D108BD9-81ED-4DB2-BD59-A6C34878D82A}">
                    <a16:rowId xmlns="" xmlns:a16="http://schemas.microsoft.com/office/drawing/2014/main" val="3260115874"/>
                  </a:ext>
                </a:extLst>
              </a:tr>
              <a:tr h="1140711">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163</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algn="l"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RESULTADO</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marL="36000" algn="l" rtl="0" fontAlgn="b"/>
                      <a:r>
                        <a:rPr lang="es-ES" sz="1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Se ha alcanzado 700 mil HA. De superficie con riego, con participación de las Entidades Territoriales Autónomas y del sector privado con una ampliación de 330 mil Ha. Hasta el 2020</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tcPr>
                </a:tc>
                <a:tc>
                  <a:txBody>
                    <a:bodyPr/>
                    <a:lstStyle/>
                    <a:p>
                      <a:pPr algn="ctr" fontAlgn="b"/>
                      <a:r>
                        <a:rPr lang="es-BO" sz="1400" b="1" i="0" u="none" strike="noStrike" dirty="0" err="1">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rPr>
                        <a:t>PDES</a:t>
                      </a:r>
                      <a:endParaRPr lang="es-BO" sz="1400" b="1" i="0" u="none" strike="noStrike" dirty="0">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vert="wordArtVert"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002060"/>
                    </a:solidFill>
                  </a:tcPr>
                </a:tc>
                <a:extLst>
                  <a:ext uri="{0D108BD9-81ED-4DB2-BD59-A6C34878D82A}">
                    <a16:rowId xmlns="" xmlns:a16="http://schemas.microsoft.com/office/drawing/2014/main" val="1375221265"/>
                  </a:ext>
                </a:extLst>
              </a:tr>
              <a:tr h="634521">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163</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l"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ACCIÓN</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marL="36000" algn="l" rtl="0" fontAlgn="b"/>
                      <a:r>
                        <a:rPr lang="es-ES" sz="1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Promoción y acceso a tecnologías para riego.</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rowSpan="2">
                  <a:txBody>
                    <a:bodyPr/>
                    <a:lstStyle/>
                    <a:p>
                      <a:pPr algn="ctr" fontAlgn="ctr"/>
                      <a:r>
                        <a:rPr lang="es-BO" sz="1400" b="1" i="0" u="none" strike="noStrike" dirty="0" err="1">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rPr>
                        <a:t>PSDI</a:t>
                      </a:r>
                      <a:endParaRPr lang="es-BO" sz="1400" b="1" i="0" u="none" strike="noStrike" dirty="0">
                        <a:ln>
                          <a:solidFill>
                            <a:schemeClr val="bg1"/>
                          </a:solid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vert="wordArtVert"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chemeClr val="accent6">
                        <a:lumMod val="50000"/>
                      </a:schemeClr>
                    </a:solidFill>
                  </a:tcPr>
                </a:tc>
                <a:extLst>
                  <a:ext uri="{0D108BD9-81ED-4DB2-BD59-A6C34878D82A}">
                    <a16:rowId xmlns="" xmlns:a16="http://schemas.microsoft.com/office/drawing/2014/main" val="2891177390"/>
                  </a:ext>
                </a:extLst>
              </a:tr>
              <a:tr h="634521">
                <a:tc>
                  <a:txBody>
                    <a:bodyPr/>
                    <a:lstStyle/>
                    <a:p>
                      <a:pPr algn="ctr" rtl="0" fontAlgn="ctr"/>
                      <a:r>
                        <a:rPr lang="es-BO" sz="16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6</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163</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ctr"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a:t>
                      </a:r>
                    </a:p>
                  </a:txBody>
                  <a:tcPr marL="0" marR="0" marT="0" marB="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algn="l" rtl="0" fontAlgn="ctr"/>
                      <a:r>
                        <a:rPr lang="es-BO"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ACCIÓN</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a:txBody>
                    <a:bodyPr/>
                    <a:lstStyle/>
                    <a:p>
                      <a:pPr marL="36000" algn="l" rtl="0" fontAlgn="b"/>
                      <a:r>
                        <a:rPr lang="es-ES" sz="17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Fortalecimiento y empoderamiento social para la gestión del riego.</a:t>
                      </a:r>
                    </a:p>
                  </a:txBody>
                  <a:tcPr marL="45720" marR="45720" anchor="ctr">
                    <a:lnL w="6350" cap="flat" cmpd="sng" algn="ctr">
                      <a:solidFill>
                        <a:srgbClr val="333F4F"/>
                      </a:solidFill>
                      <a:prstDash val="solid"/>
                      <a:round/>
                      <a:headEnd type="none" w="med" len="med"/>
                      <a:tailEnd type="none" w="med" len="med"/>
                    </a:lnL>
                    <a:lnR w="6350" cap="flat" cmpd="sng" algn="ctr">
                      <a:solidFill>
                        <a:srgbClr val="333F4F"/>
                      </a:solidFill>
                      <a:prstDash val="solid"/>
                      <a:round/>
                      <a:headEnd type="none" w="med" len="med"/>
                      <a:tailEnd type="none" w="med" len="med"/>
                    </a:lnR>
                    <a:lnT w="6350" cap="flat" cmpd="sng" algn="ctr">
                      <a:solidFill>
                        <a:srgbClr val="333F4F"/>
                      </a:solidFill>
                      <a:prstDash val="solid"/>
                      <a:round/>
                      <a:headEnd type="none" w="med" len="med"/>
                      <a:tailEnd type="none" w="med" len="med"/>
                    </a:lnT>
                    <a:lnB w="6350" cap="flat" cmpd="sng" algn="ctr">
                      <a:solidFill>
                        <a:srgbClr val="333F4F"/>
                      </a:solidFill>
                      <a:prstDash val="solid"/>
                      <a:round/>
                      <a:headEnd type="none" w="med" len="med"/>
                      <a:tailEnd type="none" w="med" len="med"/>
                    </a:lnB>
                    <a:solidFill>
                      <a:srgbClr val="C6CD69"/>
                    </a:solidFill>
                  </a:tcPr>
                </a:tc>
                <a:tc vMerge="1">
                  <a:txBody>
                    <a:bodyPr/>
                    <a:lstStyle/>
                    <a:p>
                      <a:endParaRPr lang="es-BO"/>
                    </a:p>
                  </a:txBody>
                  <a:tcPr/>
                </a:tc>
                <a:extLst>
                  <a:ext uri="{0D108BD9-81ED-4DB2-BD59-A6C34878D82A}">
                    <a16:rowId xmlns="" xmlns:a16="http://schemas.microsoft.com/office/drawing/2014/main" val="3956323"/>
                  </a:ext>
                </a:extLst>
              </a:tr>
            </a:tbl>
          </a:graphicData>
        </a:graphic>
      </p:graphicFrame>
      <p:pic>
        <p:nvPicPr>
          <p:cNvPr id="10" name="Imagen 9">
            <a:extLst>
              <a:ext uri="{FF2B5EF4-FFF2-40B4-BE49-F238E27FC236}">
                <a16:creationId xmlns="" xmlns:a16="http://schemas.microsoft.com/office/drawing/2014/main" id="{482206E9-E86B-4E21-B68E-0E2AE6AB3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1" name="Imagen 10">
            <a:extLst>
              <a:ext uri="{FF2B5EF4-FFF2-40B4-BE49-F238E27FC236}">
                <a16:creationId xmlns="" xmlns:a16="http://schemas.microsoft.com/office/drawing/2014/main" id="{3D7B6A88-04CD-4659-ACA3-4DBA617DC8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2" name="Imagen 11">
            <a:extLst>
              <a:ext uri="{FF2B5EF4-FFF2-40B4-BE49-F238E27FC236}">
                <a16:creationId xmlns="" xmlns:a16="http://schemas.microsoft.com/office/drawing/2014/main" id="{F86C915C-7B36-48EC-8E84-E87B96F10D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
        <p:nvSpPr>
          <p:cNvPr id="7" name="CuadroTexto 6">
            <a:extLst>
              <a:ext uri="{FF2B5EF4-FFF2-40B4-BE49-F238E27FC236}">
                <a16:creationId xmlns="" xmlns:a16="http://schemas.microsoft.com/office/drawing/2014/main" id="{F3EEB102-FC37-4689-BF33-78023BDA8CEB}"/>
              </a:ext>
            </a:extLst>
          </p:cNvPr>
          <p:cNvSpPr txBox="1"/>
          <p:nvPr/>
        </p:nvSpPr>
        <p:spPr>
          <a:xfrm>
            <a:off x="3863752" y="290218"/>
            <a:ext cx="7632848" cy="523220"/>
          </a:xfrm>
          <a:prstGeom prst="rect">
            <a:avLst/>
          </a:prstGeom>
          <a:noFill/>
        </p:spPr>
        <p:txBody>
          <a:bodyPr wrap="square" rtlCol="0">
            <a:spAutoFit/>
          </a:bodyPr>
          <a:lstStyle/>
          <a:p>
            <a:pPr algn="ctr"/>
            <a:r>
              <a:rPr lang="es-ES" sz="2800" b="1" dirty="0">
                <a:solidFill>
                  <a:srgbClr val="0070C0"/>
                </a:solidFill>
              </a:rPr>
              <a:t>PLANIFICACIÓN</a:t>
            </a:r>
            <a:endParaRPr lang="es-BO" sz="2800" b="1" dirty="0">
              <a:solidFill>
                <a:srgbClr val="0070C0"/>
              </a:solidFill>
            </a:endParaRPr>
          </a:p>
        </p:txBody>
      </p:sp>
    </p:spTree>
    <p:extLst>
      <p:ext uri="{BB962C8B-B14F-4D97-AF65-F5344CB8AC3E}">
        <p14:creationId xmlns:p14="http://schemas.microsoft.com/office/powerpoint/2010/main" val="2298637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2423592" y="1449659"/>
            <a:ext cx="7776864" cy="477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BO" sz="2500" b="1" dirty="0">
                <a:solidFill>
                  <a:schemeClr val="accent5">
                    <a:lumMod val="50000"/>
                  </a:schemeClr>
                </a:solidFill>
                <a:latin typeface="Tahoma" pitchFamily="34" charset="0"/>
                <a:ea typeface="Tahoma" pitchFamily="34" charset="0"/>
                <a:cs typeface="Tahoma" pitchFamily="34" charset="0"/>
              </a:rPr>
              <a:t>EJECUCIÓN PRESUPUESTARIA</a:t>
            </a:r>
          </a:p>
        </p:txBody>
      </p:sp>
      <p:sp>
        <p:nvSpPr>
          <p:cNvPr id="5" name="4 Rectángulo"/>
          <p:cNvSpPr/>
          <p:nvPr/>
        </p:nvSpPr>
        <p:spPr>
          <a:xfrm>
            <a:off x="4439816" y="5518974"/>
            <a:ext cx="5472608" cy="646331"/>
          </a:xfrm>
          <a:prstGeom prst="rect">
            <a:avLst/>
          </a:prstGeom>
        </p:spPr>
        <p:txBody>
          <a:bodyPr wrap="square">
            <a:spAutoFit/>
          </a:bodyPr>
          <a:lstStyle/>
          <a:p>
            <a:r>
              <a:rPr lang="es-BO" dirty="0">
                <a:solidFill>
                  <a:schemeClr val="accent1">
                    <a:lumMod val="50000"/>
                  </a:schemeClr>
                </a:solidFill>
                <a:latin typeface="Tahoma" pitchFamily="34" charset="0"/>
                <a:ea typeface="Tahoma" pitchFamily="34" charset="0"/>
                <a:cs typeface="Tahoma" pitchFamily="34" charset="0"/>
              </a:rPr>
              <a:t>Lic. Edwin Nicolás </a:t>
            </a:r>
            <a:r>
              <a:rPr lang="es-BO" dirty="0" err="1">
                <a:solidFill>
                  <a:schemeClr val="accent1">
                    <a:lumMod val="50000"/>
                  </a:schemeClr>
                </a:solidFill>
                <a:latin typeface="Tahoma" pitchFamily="34" charset="0"/>
                <a:ea typeface="Tahoma" pitchFamily="34" charset="0"/>
                <a:cs typeface="Tahoma" pitchFamily="34" charset="0"/>
              </a:rPr>
              <a:t>Lisidro</a:t>
            </a:r>
            <a:endParaRPr lang="es-BO" dirty="0">
              <a:solidFill>
                <a:schemeClr val="accent1">
                  <a:lumMod val="50000"/>
                </a:schemeClr>
              </a:solidFill>
              <a:latin typeface="Tahoma" pitchFamily="34" charset="0"/>
              <a:ea typeface="Tahoma" pitchFamily="34" charset="0"/>
              <a:cs typeface="Tahoma" pitchFamily="34" charset="0"/>
            </a:endParaRPr>
          </a:p>
          <a:p>
            <a:r>
              <a:rPr lang="es-BO" b="1" dirty="0">
                <a:solidFill>
                  <a:schemeClr val="accent5">
                    <a:lumMod val="50000"/>
                  </a:schemeClr>
                </a:solidFill>
                <a:latin typeface="Tahoma" pitchFamily="34" charset="0"/>
                <a:ea typeface="Tahoma" pitchFamily="34" charset="0"/>
                <a:cs typeface="Tahoma" pitchFamily="34" charset="0"/>
              </a:rPr>
              <a:t>JEFE UNIDAD ADMINISTRATIVA FINANCIERA</a:t>
            </a:r>
          </a:p>
        </p:txBody>
      </p:sp>
      <p:pic>
        <p:nvPicPr>
          <p:cNvPr id="6" name="Imagen 5" descr="Sin descripción disponible.">
            <a:extLst>
              <a:ext uri="{FF2B5EF4-FFF2-40B4-BE49-F238E27FC236}">
                <a16:creationId xmlns="" xmlns:a16="http://schemas.microsoft.com/office/drawing/2014/main" id="{A54DCB79-3115-4190-AF69-3F2B6F4048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0" y="2187196"/>
            <a:ext cx="3942804" cy="3048000"/>
          </a:xfrm>
          <a:prstGeom prst="ellipse">
            <a:avLst/>
          </a:prstGeom>
          <a:ln>
            <a:solidFill>
              <a:srgbClr val="002060"/>
            </a:solidFill>
          </a:ln>
          <a:effectLst>
            <a:softEdge rad="112500"/>
          </a:effectLst>
        </p:spPr>
      </p:pic>
      <p:pic>
        <p:nvPicPr>
          <p:cNvPr id="11" name="Imagen 10">
            <a:extLst>
              <a:ext uri="{FF2B5EF4-FFF2-40B4-BE49-F238E27FC236}">
                <a16:creationId xmlns="" xmlns:a16="http://schemas.microsoft.com/office/drawing/2014/main" id="{469F9156-16CD-4A92-A5BF-C71C6F862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1055638"/>
          </a:xfrm>
          <a:prstGeom prst="rect">
            <a:avLst/>
          </a:prstGeom>
        </p:spPr>
      </p:pic>
      <p:pic>
        <p:nvPicPr>
          <p:cNvPr id="12" name="Imagen 11">
            <a:extLst>
              <a:ext uri="{FF2B5EF4-FFF2-40B4-BE49-F238E27FC236}">
                <a16:creationId xmlns="" xmlns:a16="http://schemas.microsoft.com/office/drawing/2014/main" id="{968EA0F6-E2AE-4421-ABAB-D5CB94DDBB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5290" y="184820"/>
            <a:ext cx="641350" cy="723900"/>
          </a:xfrm>
          <a:prstGeom prst="rect">
            <a:avLst/>
          </a:prstGeom>
          <a:noFill/>
          <a:ln>
            <a:noFill/>
          </a:ln>
        </p:spPr>
      </p:pic>
      <p:pic>
        <p:nvPicPr>
          <p:cNvPr id="13" name="Imagen 12">
            <a:extLst>
              <a:ext uri="{FF2B5EF4-FFF2-40B4-BE49-F238E27FC236}">
                <a16:creationId xmlns="" xmlns:a16="http://schemas.microsoft.com/office/drawing/2014/main" id="{7F92A458-6D25-457F-B013-4DE989802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60" y="110324"/>
            <a:ext cx="3671320" cy="809778"/>
          </a:xfrm>
          <a:prstGeom prst="rect">
            <a:avLst/>
          </a:prstGeom>
        </p:spPr>
      </p:pic>
    </p:spTree>
  </p:cSld>
  <p:clrMapOvr>
    <a:masterClrMapping/>
  </p:clrMapOvr>
  <p:transition>
    <p:wipe dir="r"/>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TM02900743[[fn=Orgánico]]</Template>
  <TotalTime>12967</TotalTime>
  <Words>3228</Words>
  <Application>Microsoft Office PowerPoint</Application>
  <PresentationFormat>Panorámica</PresentationFormat>
  <Paragraphs>598</Paragraphs>
  <Slides>34</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34</vt:i4>
      </vt:variant>
    </vt:vector>
  </HeadingPairs>
  <TitlesOfParts>
    <vt:vector size="49" baseType="lpstr">
      <vt:lpstr>Arial</vt:lpstr>
      <vt:lpstr>Arial Black</vt:lpstr>
      <vt:lpstr>Barlow</vt:lpstr>
      <vt:lpstr>Calibri</vt:lpstr>
      <vt:lpstr>Calibri Light</vt:lpstr>
      <vt:lpstr>Courier New</vt:lpstr>
      <vt:lpstr>Franklin Gothic Demi Cond</vt:lpstr>
      <vt:lpstr>Georgia Pro Cond Light</vt:lpstr>
      <vt:lpstr>Gill Sans Ultra Bold</vt:lpstr>
      <vt:lpstr>MS Mincho</vt:lpstr>
      <vt:lpstr>Stencil</vt:lpstr>
      <vt:lpstr>Tahoma</vt:lpstr>
      <vt:lpstr>Times New Roman</vt:lpstr>
      <vt:lpstr>Wingdings 2</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ESCUELA NACIONAL DE RIEGO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pasos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RLG</dc:creator>
  <cp:lastModifiedBy>Cuenta Microsoft</cp:lastModifiedBy>
  <cp:revision>749</cp:revision>
  <cp:lastPrinted>2020-12-10T17:57:44Z</cp:lastPrinted>
  <dcterms:created xsi:type="dcterms:W3CDTF">2009-06-10T23:04:31Z</dcterms:created>
  <dcterms:modified xsi:type="dcterms:W3CDTF">2021-02-11T03:52:57Z</dcterms:modified>
</cp:coreProperties>
</file>